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1" r:id="rId3"/>
    <p:sldId id="257" r:id="rId4"/>
    <p:sldId id="263" r:id="rId5"/>
    <p:sldId id="272" r:id="rId6"/>
    <p:sldId id="274" r:id="rId7"/>
    <p:sldId id="265" r:id="rId8"/>
    <p:sldId id="264" r:id="rId9"/>
    <p:sldId id="268" r:id="rId10"/>
    <p:sldId id="269" r:id="rId11"/>
    <p:sldId id="282" r:id="rId12"/>
    <p:sldId id="278" r:id="rId13"/>
    <p:sldId id="280" r:id="rId14"/>
    <p:sldId id="281" r:id="rId15"/>
    <p:sldId id="270" r:id="rId16"/>
    <p:sldId id="276" r:id="rId17"/>
    <p:sldId id="261" r:id="rId18"/>
    <p:sldId id="2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B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3979" autoAdjust="0"/>
  </p:normalViewPr>
  <p:slideViewPr>
    <p:cSldViewPr snapToGrid="0">
      <p:cViewPr varScale="1">
        <p:scale>
          <a:sx n="108" d="100"/>
          <a:sy n="108" d="100"/>
        </p:scale>
        <p:origin x="660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27C9D-438E-4CE2-B447-4A4386D262CE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5DD28-0577-4C92-B0A2-BB0CD7C387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914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5DD28-0577-4C92-B0A2-BB0CD7C3871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412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5DD28-0577-4C92-B0A2-BB0CD7C3871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77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5DD28-0577-4C92-B0A2-BB0CD7C3871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733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5DD28-0577-4C92-B0A2-BB0CD7C3871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161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5DD28-0577-4C92-B0A2-BB0CD7C3871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418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5DD28-0577-4C92-B0A2-BB0CD7C3871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74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F8D8-350C-4BCB-A618-B3FE89C053BA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940D-19EB-494A-A2C4-943250CF4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643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F8D8-350C-4BCB-A618-B3FE89C053BA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940D-19EB-494A-A2C4-943250CF4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476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F8D8-350C-4BCB-A618-B3FE89C053BA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940D-19EB-494A-A2C4-943250CF4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08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F8D8-350C-4BCB-A618-B3FE89C053BA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940D-19EB-494A-A2C4-943250CF4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613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F8D8-350C-4BCB-A618-B3FE89C053BA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940D-19EB-494A-A2C4-943250CF4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355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F8D8-350C-4BCB-A618-B3FE89C053BA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940D-19EB-494A-A2C4-943250CF4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72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F8D8-350C-4BCB-A618-B3FE89C053BA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940D-19EB-494A-A2C4-943250CF4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79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F8D8-350C-4BCB-A618-B3FE89C053BA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940D-19EB-494A-A2C4-943250CF4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543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F8D8-350C-4BCB-A618-B3FE89C053BA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940D-19EB-494A-A2C4-943250CF4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96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F8D8-350C-4BCB-A618-B3FE89C053BA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940D-19EB-494A-A2C4-943250CF4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21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F8D8-350C-4BCB-A618-B3FE89C053BA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940D-19EB-494A-A2C4-943250CF4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18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9F8D8-350C-4BCB-A618-B3FE89C053BA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F940D-19EB-494A-A2C4-943250CF4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5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7.jpeg"/><Relationship Id="rId7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08" y="212436"/>
            <a:ext cx="5800437" cy="58004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4326" y="2036157"/>
            <a:ext cx="5698836" cy="2041235"/>
          </a:xfrm>
        </p:spPr>
        <p:txBody>
          <a:bodyPr>
            <a:noAutofit/>
          </a:bodyPr>
          <a:lstStyle/>
          <a:p>
            <a:pPr algn="l"/>
            <a:r>
              <a:rPr lang="en-GB" sz="3600" b="1" dirty="0" smtClean="0">
                <a:latin typeface="Garamond" panose="02020404030301010803" pitchFamily="18" charset="0"/>
              </a:rPr>
              <a:t>JDR </a:t>
            </a:r>
            <a:r>
              <a:rPr lang="en-GB" sz="3600" b="1" dirty="0">
                <a:latin typeface="Garamond" panose="02020404030301010803" pitchFamily="18" charset="0"/>
              </a:rPr>
              <a:t>and examples of successful </a:t>
            </a:r>
            <a:r>
              <a:rPr lang="en-GB" sz="3600" b="1" dirty="0" smtClean="0">
                <a:latin typeface="Garamond" panose="02020404030301010803" pitchFamily="18" charset="0"/>
              </a:rPr>
              <a:t>studies  - lessons from the MOPED and DYADs study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8217" y="5167960"/>
            <a:ext cx="10751127" cy="1505528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GB" sz="5800" b="1" dirty="0" smtClean="0">
                <a:latin typeface="Garamond" panose="02020404030301010803" pitchFamily="18" charset="0"/>
              </a:rPr>
              <a:t>Dr Barbora </a:t>
            </a:r>
            <a:r>
              <a:rPr lang="en-GB" sz="5800" b="1" dirty="0" err="1" smtClean="0">
                <a:latin typeface="Garamond" panose="02020404030301010803" pitchFamily="18" charset="0"/>
              </a:rPr>
              <a:t>Šilarová</a:t>
            </a:r>
            <a:r>
              <a:rPr lang="en-GB" sz="5800" b="1" dirty="0" smtClean="0">
                <a:latin typeface="Garamond" panose="02020404030301010803" pitchFamily="18" charset="0"/>
              </a:rPr>
              <a:t> (she/her)</a:t>
            </a:r>
            <a:endParaRPr lang="en-GB" sz="5800" b="1" baseline="30000" dirty="0" smtClean="0">
              <a:latin typeface="Garamond" panose="02020404030301010803" pitchFamily="18" charset="0"/>
            </a:endParaRPr>
          </a:p>
          <a:p>
            <a:pPr algn="l"/>
            <a:r>
              <a:rPr lang="en-GB" sz="5800" dirty="0" smtClean="0">
                <a:latin typeface="Garamond" panose="02020404030301010803" pitchFamily="18" charset="0"/>
              </a:rPr>
              <a:t>Personal Social Services Research Unit (PSSRU)</a:t>
            </a:r>
          </a:p>
          <a:p>
            <a:pPr algn="l"/>
            <a:r>
              <a:rPr lang="en-GB" sz="5800" dirty="0" smtClean="0">
                <a:latin typeface="Garamond" panose="02020404030301010803" pitchFamily="18" charset="0"/>
              </a:rPr>
              <a:t>University of Kent</a:t>
            </a:r>
          </a:p>
          <a:p>
            <a:pPr algn="l"/>
            <a:endParaRPr lang="en-GB" sz="7200" dirty="0" smtClean="0">
              <a:latin typeface="Garamond" panose="02020404030301010803" pitchFamily="18" charset="0"/>
            </a:endParaRP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09" y="105713"/>
            <a:ext cx="1538524" cy="9171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3449" y="357808"/>
            <a:ext cx="1423733" cy="6651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57808"/>
            <a:ext cx="2764743" cy="5877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4A1616-FDCB-4B46-97BC-EFF0A47FD38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036" y="396380"/>
            <a:ext cx="1746456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latin typeface="Garamond" panose="02020404030301010803" pitchFamily="18" charset="0"/>
              </a:rPr>
              <a:t>How using JDR assisted with the completion of </a:t>
            </a:r>
            <a:r>
              <a:rPr lang="en-GB" sz="4000" b="1" dirty="0" smtClean="0">
                <a:latin typeface="Garamond" panose="02020404030301010803" pitchFamily="18" charset="0"/>
              </a:rPr>
              <a:t>the </a:t>
            </a:r>
            <a:r>
              <a:rPr lang="en-GB" sz="4000" b="1" dirty="0">
                <a:latin typeface="Garamond" panose="02020404030301010803" pitchFamily="18" charset="0"/>
              </a:rPr>
              <a:t>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669648"/>
              </p:ext>
            </p:extLst>
          </p:nvPr>
        </p:nvGraphicFramePr>
        <p:xfrm>
          <a:off x="962486" y="1905930"/>
          <a:ext cx="9711816" cy="3411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7954">
                  <a:extLst>
                    <a:ext uri="{9D8B030D-6E8A-4147-A177-3AD203B41FA5}">
                      <a16:colId xmlns:a16="http://schemas.microsoft.com/office/drawing/2014/main" val="3679177989"/>
                    </a:ext>
                  </a:extLst>
                </a:gridCol>
                <a:gridCol w="2427954">
                  <a:extLst>
                    <a:ext uri="{9D8B030D-6E8A-4147-A177-3AD203B41FA5}">
                      <a16:colId xmlns:a16="http://schemas.microsoft.com/office/drawing/2014/main" val="3754923919"/>
                    </a:ext>
                  </a:extLst>
                </a:gridCol>
                <a:gridCol w="2427954">
                  <a:extLst>
                    <a:ext uri="{9D8B030D-6E8A-4147-A177-3AD203B41FA5}">
                      <a16:colId xmlns:a16="http://schemas.microsoft.com/office/drawing/2014/main" val="3204078474"/>
                    </a:ext>
                  </a:extLst>
                </a:gridCol>
                <a:gridCol w="2427954">
                  <a:extLst>
                    <a:ext uri="{9D8B030D-6E8A-4147-A177-3AD203B41FA5}">
                      <a16:colId xmlns:a16="http://schemas.microsoft.com/office/drawing/2014/main" val="1040144243"/>
                    </a:ext>
                  </a:extLst>
                </a:gridCol>
              </a:tblGrid>
              <a:tr h="428201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Survey mode</a:t>
                      </a:r>
                      <a:endParaRPr lang="en-GB" sz="20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rgbClr val="53B9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Recruitment</a:t>
                      </a:r>
                      <a:endParaRPr lang="en-GB" sz="20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rgbClr val="53B9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Total</a:t>
                      </a:r>
                      <a:endParaRPr lang="en-GB" sz="20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rgbClr val="53B9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632482"/>
                  </a:ext>
                </a:extLst>
              </a:tr>
              <a:tr h="745898">
                <a:tc>
                  <a:txBody>
                    <a:bodyPr/>
                    <a:lstStyle/>
                    <a:p>
                      <a:endParaRPr lang="en-GB" sz="20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Garamond" panose="02020404030301010803" pitchFamily="18" charset="0"/>
                        </a:rPr>
                        <a:t>JDR</a:t>
                      </a:r>
                      <a:endParaRPr lang="en-GB" sz="2000" b="1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Garamond" panose="02020404030301010803" pitchFamily="18" charset="0"/>
                        </a:rPr>
                        <a:t>NHS</a:t>
                      </a:r>
                      <a:endParaRPr lang="en-GB" sz="2000" b="1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772485"/>
                  </a:ext>
                </a:extLst>
              </a:tr>
              <a:tr h="745898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Garamond" panose="02020404030301010803" pitchFamily="18" charset="0"/>
                        </a:rPr>
                        <a:t>Postal</a:t>
                      </a:r>
                      <a:endParaRPr lang="en-GB" sz="20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Garamond" panose="02020404030301010803" pitchFamily="18" charset="0"/>
                        </a:rPr>
                        <a:t>8</a:t>
                      </a:r>
                      <a:endParaRPr lang="en-GB" sz="20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Garamond" panose="02020404030301010803" pitchFamily="18" charset="0"/>
                        </a:rPr>
                        <a:t>55</a:t>
                      </a:r>
                      <a:endParaRPr lang="en-GB" sz="20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Garamond" panose="02020404030301010803" pitchFamily="18" charset="0"/>
                        </a:rPr>
                        <a:t>63</a:t>
                      </a:r>
                      <a:endParaRPr lang="en-GB" sz="20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861680"/>
                  </a:ext>
                </a:extLst>
              </a:tr>
              <a:tr h="745898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Garamond" panose="02020404030301010803" pitchFamily="18" charset="0"/>
                        </a:rPr>
                        <a:t>Online (</a:t>
                      </a:r>
                      <a:r>
                        <a:rPr lang="en-GB" sz="2000" dirty="0" err="1" smtClean="0">
                          <a:latin typeface="Garamond" panose="02020404030301010803" pitchFamily="18" charset="0"/>
                        </a:rPr>
                        <a:t>Qualtrics</a:t>
                      </a:r>
                      <a:r>
                        <a:rPr lang="en-GB" sz="2000" dirty="0" smtClean="0">
                          <a:latin typeface="Garamond" panose="02020404030301010803" pitchFamily="18" charset="0"/>
                        </a:rPr>
                        <a:t>)</a:t>
                      </a:r>
                      <a:endParaRPr lang="en-GB" sz="20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Garamond" panose="02020404030301010803" pitchFamily="18" charset="0"/>
                        </a:rPr>
                        <a:t>165</a:t>
                      </a:r>
                      <a:endParaRPr lang="en-GB" sz="20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Garamond" panose="02020404030301010803" pitchFamily="18" charset="0"/>
                        </a:rPr>
                        <a:t>85</a:t>
                      </a:r>
                      <a:endParaRPr lang="en-GB" sz="20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Garamond" panose="02020404030301010803" pitchFamily="18" charset="0"/>
                        </a:rPr>
                        <a:t>250</a:t>
                      </a:r>
                      <a:endParaRPr lang="en-GB" sz="20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405463"/>
                  </a:ext>
                </a:extLst>
              </a:tr>
              <a:tr h="745898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Garamond" panose="02020404030301010803" pitchFamily="18" charset="0"/>
                        </a:rPr>
                        <a:t>Total</a:t>
                      </a:r>
                      <a:endParaRPr lang="en-GB" sz="20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Garamond" panose="02020404030301010803" pitchFamily="18" charset="0"/>
                        </a:rPr>
                        <a:t>173</a:t>
                      </a:r>
                      <a:endParaRPr lang="en-GB" sz="20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Garamond" panose="02020404030301010803" pitchFamily="18" charset="0"/>
                        </a:rPr>
                        <a:t>140</a:t>
                      </a:r>
                      <a:endParaRPr lang="en-GB" sz="20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Garamond" panose="02020404030301010803" pitchFamily="18" charset="0"/>
                        </a:rPr>
                        <a:t>313</a:t>
                      </a:r>
                      <a:endParaRPr lang="en-GB" sz="20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990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777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b="1" dirty="0">
                <a:latin typeface="Garamond" panose="02020404030301010803" pitchFamily="18" charset="0"/>
              </a:rPr>
              <a:t>The dyadic wider impact of social care: support for older carers and the people they care for (DYADS) study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22033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59" y="585734"/>
            <a:ext cx="4937741" cy="627226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3236"/>
          </a:xfrm>
        </p:spPr>
        <p:txBody>
          <a:bodyPr/>
          <a:lstStyle/>
          <a:p>
            <a:r>
              <a:rPr lang="en-GB" b="1" dirty="0" smtClean="0">
                <a:latin typeface="Garamond" panose="02020404030301010803" pitchFamily="18" charset="0"/>
              </a:rPr>
              <a:t>About </a:t>
            </a:r>
            <a:r>
              <a:rPr lang="en-GB" b="1" dirty="0">
                <a:latin typeface="Garamond" panose="02020404030301010803" pitchFamily="18" charset="0"/>
              </a:rPr>
              <a:t>the </a:t>
            </a:r>
            <a:r>
              <a:rPr lang="en-GB" b="1" dirty="0" smtClean="0">
                <a:latin typeface="Garamond" panose="02020404030301010803" pitchFamily="18" charset="0"/>
              </a:rPr>
              <a:t>project: the DYADs study</a:t>
            </a:r>
            <a:endParaRPr lang="en-GB" b="1" dirty="0">
              <a:latin typeface="Garamond" panose="020204040303010108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3458" y="1734794"/>
            <a:ext cx="67154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Garamond" panose="02020404030301010803" pitchFamily="18" charset="0"/>
              </a:rPr>
              <a:t>T</a:t>
            </a:r>
            <a:r>
              <a:rPr lang="en-GB" sz="2800" dirty="0" smtClean="0">
                <a:latin typeface="Garamond" panose="02020404030301010803" pitchFamily="18" charset="0"/>
              </a:rPr>
              <a:t>o </a:t>
            </a:r>
            <a:r>
              <a:rPr lang="en-GB" sz="2800" dirty="0">
                <a:latin typeface="Garamond" panose="02020404030301010803" pitchFamily="18" charset="0"/>
              </a:rPr>
              <a:t>understand the experience of carers aged over 65 </a:t>
            </a:r>
            <a:r>
              <a:rPr lang="en-GB" sz="2800" dirty="0" smtClean="0">
                <a:latin typeface="Garamond" panose="02020404030301010803" pitchFamily="18" charset="0"/>
              </a:rPr>
              <a:t>years and </a:t>
            </a:r>
            <a:r>
              <a:rPr lang="en-GB" sz="2800" dirty="0">
                <a:latin typeface="Garamond" panose="02020404030301010803" pitchFamily="18" charset="0"/>
              </a:rPr>
              <a:t>the people they care for – both individually and together. </a:t>
            </a:r>
            <a:endParaRPr lang="en-GB" sz="28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Garamond" panose="02020404030301010803" pitchFamily="18" charset="0"/>
              </a:rPr>
              <a:t>It </a:t>
            </a:r>
            <a:r>
              <a:rPr lang="en-GB" sz="2800" dirty="0">
                <a:latin typeface="Garamond" panose="02020404030301010803" pitchFamily="18" charset="0"/>
              </a:rPr>
              <a:t>looks at the ways social care services may improve the quality of life for the carer, as well as the person being cared for. </a:t>
            </a:r>
            <a:endParaRPr lang="en-GB" sz="28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7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59" y="585734"/>
            <a:ext cx="4937741" cy="627226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3236"/>
          </a:xfrm>
        </p:spPr>
        <p:txBody>
          <a:bodyPr/>
          <a:lstStyle/>
          <a:p>
            <a:r>
              <a:rPr lang="en-GB" b="1" dirty="0" smtClean="0">
                <a:latin typeface="Garamond" panose="02020404030301010803" pitchFamily="18" charset="0"/>
              </a:rPr>
              <a:t>About </a:t>
            </a:r>
            <a:r>
              <a:rPr lang="en-GB" b="1" dirty="0">
                <a:latin typeface="Garamond" panose="02020404030301010803" pitchFamily="18" charset="0"/>
              </a:rPr>
              <a:t>the </a:t>
            </a:r>
            <a:r>
              <a:rPr lang="en-GB" b="1" dirty="0" smtClean="0">
                <a:latin typeface="Garamond" panose="02020404030301010803" pitchFamily="18" charset="0"/>
              </a:rPr>
              <a:t>project: the DYADs study</a:t>
            </a:r>
            <a:endParaRPr lang="en-GB" b="1" dirty="0">
              <a:latin typeface="Garamond" panose="020204040303010108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2117" y="1268362"/>
            <a:ext cx="6715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Garamond" panose="02020404030301010803" pitchFamily="18" charset="0"/>
              </a:rPr>
              <a:t>24 carers as well as people they support to take part in an individual interview (online or via phone)</a:t>
            </a:r>
            <a:endParaRPr lang="en-GB" sz="2800" dirty="0"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703870"/>
            <a:ext cx="4510548" cy="3046988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Garamond" panose="02020404030301010803" pitchFamily="18" charset="0"/>
              </a:rPr>
              <a:t>Inclusion criteria: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Garamond" panose="02020404030301010803" pitchFamily="18" charset="0"/>
              </a:rPr>
              <a:t>Carers aged 65 years or over and the person they support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Garamond" panose="02020404030301010803" pitchFamily="18" charset="0"/>
              </a:rPr>
              <a:t>Help, support or look after someone, who lives with them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Garamond" panose="02020404030301010803" pitchFamily="18" charset="0"/>
              </a:rPr>
              <a:t>Carer or the person they support has to use community-based </a:t>
            </a:r>
            <a:r>
              <a:rPr lang="en-GB" sz="2400" dirty="0" smtClean="0">
                <a:latin typeface="Garamond" panose="02020404030301010803" pitchFamily="18" charset="0"/>
              </a:rPr>
              <a:t>services</a:t>
            </a:r>
            <a:endParaRPr lang="en-GB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35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005" y="3213717"/>
            <a:ext cx="4550708" cy="3563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latin typeface="Garamond" panose="02020404030301010803" pitchFamily="18" charset="0"/>
              </a:rPr>
              <a:t>How using JDR assisted with the completion of </a:t>
            </a:r>
            <a:r>
              <a:rPr lang="en-GB" sz="3200" b="1" dirty="0" smtClean="0">
                <a:latin typeface="Garamond" panose="02020404030301010803" pitchFamily="18" charset="0"/>
              </a:rPr>
              <a:t>our </a:t>
            </a:r>
            <a:r>
              <a:rPr lang="en-GB" sz="3200" b="1" dirty="0">
                <a:latin typeface="Garamond" panose="02020404030301010803" pitchFamily="18" charset="0"/>
              </a:rPr>
              <a:t>study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551723"/>
            <a:ext cx="1040093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Garamond" panose="02020404030301010803" pitchFamily="18" charset="0"/>
              </a:rPr>
              <a:t>Data collection via JDR started in April 2021 and will finish in December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Garamond" panose="02020404030301010803" pitchFamily="18" charset="0"/>
              </a:rPr>
              <a:t>The JDR is used alongside Carers</a:t>
            </a:r>
            <a:r>
              <a:rPr lang="en-GB" sz="2400" dirty="0">
                <a:latin typeface="Garamond" panose="02020404030301010803" pitchFamily="18" charset="0"/>
              </a:rPr>
              <a:t>’ </a:t>
            </a:r>
            <a:r>
              <a:rPr lang="en-GB" sz="2400" dirty="0" smtClean="0">
                <a:latin typeface="Garamond" panose="02020404030301010803" pitchFamily="18" charset="0"/>
              </a:rPr>
              <a:t>organisations and Local Authorities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Garamond" panose="02020404030301010803" pitchFamily="18" charset="0"/>
              </a:rPr>
              <a:t>Number of carers invited via JDR: 537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Garamond" panose="02020404030301010803" pitchFamily="18" charset="0"/>
              </a:rPr>
              <a:t>Number of people invited living with dementia: 357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Garamond" panose="02020404030301010803" pitchFamily="18" charset="0"/>
              </a:rPr>
              <a:t>Number of carers </a:t>
            </a:r>
            <a:r>
              <a:rPr lang="en-GB" sz="2400" dirty="0" smtClean="0">
                <a:latin typeface="Garamond" panose="02020404030301010803" pitchFamily="18" charset="0"/>
              </a:rPr>
              <a:t>interviewed via JDR: 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Garamond" panose="02020404030301010803" pitchFamily="18" charset="0"/>
              </a:rPr>
              <a:t>Number of DYADs interviewed via JDR:  7 (out of 9)</a:t>
            </a:r>
            <a:endParaRPr lang="en-GB" sz="2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82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090" y="365125"/>
            <a:ext cx="11036710" cy="696759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Garamond" panose="02020404030301010803" pitchFamily="18" charset="0"/>
              </a:rPr>
              <a:t>Top tips to </a:t>
            </a:r>
            <a:r>
              <a:rPr lang="en-GB" b="1" dirty="0">
                <a:latin typeface="Garamond" panose="02020404030301010803" pitchFamily="18" charset="0"/>
              </a:rPr>
              <a:t>use the </a:t>
            </a:r>
            <a:r>
              <a:rPr lang="en-GB" b="1" dirty="0" smtClean="0">
                <a:latin typeface="Garamond" panose="02020404030301010803" pitchFamily="18" charset="0"/>
              </a:rPr>
              <a:t>JDR</a:t>
            </a:r>
            <a:endParaRPr lang="en-GB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090" y="1366685"/>
            <a:ext cx="5700252" cy="4780782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Garamond" panose="02020404030301010803" pitchFamily="18" charset="0"/>
              </a:rPr>
              <a:t>Feasibility: Check </a:t>
            </a:r>
            <a:r>
              <a:rPr lang="en-GB" dirty="0">
                <a:latin typeface="Garamond" panose="02020404030301010803" pitchFamily="18" charset="0"/>
              </a:rPr>
              <a:t>how feasible a future study would be to set up. </a:t>
            </a:r>
            <a:endParaRPr lang="en-GB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GB" dirty="0">
              <a:latin typeface="Garamond" panose="02020404030301010803" pitchFamily="18" charset="0"/>
            </a:endParaRPr>
          </a:p>
          <a:p>
            <a:r>
              <a:rPr lang="en-GB" dirty="0" smtClean="0">
                <a:latin typeface="Garamond" panose="02020404030301010803" pitchFamily="18" charset="0"/>
              </a:rPr>
              <a:t>You only need Ethical approval. </a:t>
            </a:r>
          </a:p>
          <a:p>
            <a:endParaRPr lang="en-GB" dirty="0">
              <a:latin typeface="Garamond" panose="02020404030301010803" pitchFamily="18" charset="0"/>
            </a:endParaRPr>
          </a:p>
          <a:p>
            <a:r>
              <a:rPr lang="en-GB" dirty="0">
                <a:latin typeface="Garamond" panose="02020404030301010803" pitchFamily="18" charset="0"/>
              </a:rPr>
              <a:t>A</a:t>
            </a:r>
            <a:r>
              <a:rPr lang="en-GB" dirty="0" smtClean="0">
                <a:latin typeface="Garamond" panose="02020404030301010803" pitchFamily="18" charset="0"/>
              </a:rPr>
              <a:t>ccess </a:t>
            </a:r>
            <a:r>
              <a:rPr lang="en-GB" dirty="0">
                <a:latin typeface="Garamond" panose="02020404030301010803" pitchFamily="18" charset="0"/>
              </a:rPr>
              <a:t>to a large number of </a:t>
            </a:r>
            <a:r>
              <a:rPr lang="en-GB" dirty="0" smtClean="0">
                <a:latin typeface="Garamond" panose="02020404030301010803" pitchFamily="18" charset="0"/>
              </a:rPr>
              <a:t>volunteers.</a:t>
            </a:r>
          </a:p>
          <a:p>
            <a:endParaRPr lang="en-GB" dirty="0" smtClean="0">
              <a:latin typeface="Garamond" panose="02020404030301010803" pitchFamily="18" charset="0"/>
            </a:endParaRPr>
          </a:p>
          <a:p>
            <a:r>
              <a:rPr lang="en-GB" dirty="0"/>
              <a:t> </a:t>
            </a:r>
            <a:r>
              <a:rPr lang="en-GB" dirty="0" smtClean="0">
                <a:latin typeface="Garamond" panose="02020404030301010803" pitchFamily="18" charset="0"/>
              </a:rPr>
              <a:t>Be </a:t>
            </a:r>
            <a:r>
              <a:rPr lang="en-GB" dirty="0">
                <a:latin typeface="Garamond" panose="02020404030301010803" pitchFamily="18" charset="0"/>
              </a:rPr>
              <a:t>patient as the response rate could be </a:t>
            </a:r>
            <a:r>
              <a:rPr lang="en-GB" dirty="0" smtClean="0">
                <a:latin typeface="Garamond" panose="02020404030301010803" pitchFamily="18" charset="0"/>
              </a:rPr>
              <a:t>low. </a:t>
            </a:r>
            <a:endParaRPr lang="en-GB" dirty="0">
              <a:latin typeface="Garamond" panose="02020404030301010803" pitchFamily="18" charset="0"/>
            </a:endParaRPr>
          </a:p>
          <a:p>
            <a:endParaRPr lang="en-GB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962" y="1294995"/>
            <a:ext cx="5821894" cy="455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4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5924" y="1285074"/>
            <a:ext cx="7735712" cy="4351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493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Garamond" panose="02020404030301010803" pitchFamily="18" charset="0"/>
              </a:rPr>
              <a:t>Our </a:t>
            </a:r>
            <a:r>
              <a:rPr lang="en-GB" b="1" dirty="0">
                <a:latin typeface="Garamond" panose="02020404030301010803" pitchFamily="18" charset="0"/>
              </a:rPr>
              <a:t>Team - the MOPED </a:t>
            </a:r>
            <a:r>
              <a:rPr lang="en-GB" b="1" dirty="0" smtClean="0">
                <a:latin typeface="Garamond" panose="02020404030301010803" pitchFamily="18" charset="0"/>
              </a:rPr>
              <a:t>study</a:t>
            </a:r>
            <a:endParaRPr lang="en-GB" b="1" dirty="0"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6437" y="4690352"/>
            <a:ext cx="2669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Garamond" panose="02020404030301010803" pitchFamily="18" charset="0"/>
              </a:rPr>
              <a:t>Aakta Patel</a:t>
            </a:r>
          </a:p>
          <a:p>
            <a:pPr algn="ctr"/>
            <a:r>
              <a:rPr lang="en-GB" sz="2400" dirty="0" smtClean="0">
                <a:latin typeface="Garamond" panose="02020404030301010803" pitchFamily="18" charset="0"/>
              </a:rPr>
              <a:t>Research Advisor </a:t>
            </a:r>
            <a:endParaRPr lang="en-GB" sz="2400" dirty="0"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6187" y="4690352"/>
            <a:ext cx="2669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Garamond" panose="02020404030301010803" pitchFamily="18" charset="0"/>
              </a:rPr>
              <a:t>Ann-Marie Towers</a:t>
            </a:r>
          </a:p>
          <a:p>
            <a:pPr algn="ctr"/>
            <a:r>
              <a:rPr lang="en-GB" sz="2400" dirty="0" smtClean="0">
                <a:latin typeface="Garamond" panose="02020404030301010803" pitchFamily="18" charset="0"/>
              </a:rPr>
              <a:t>Co-Investigator</a:t>
            </a:r>
            <a:endParaRPr lang="en-GB" sz="2400" dirty="0">
              <a:latin typeface="Garamond" panose="020204040303010108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2399" y="5714235"/>
            <a:ext cx="2669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Garamond" panose="02020404030301010803" pitchFamily="18" charset="0"/>
              </a:rPr>
              <a:t>Dr Stacey Rand</a:t>
            </a:r>
          </a:p>
          <a:p>
            <a:pPr algn="ctr"/>
            <a:r>
              <a:rPr lang="en-GB" sz="2400" dirty="0" smtClean="0">
                <a:latin typeface="Garamond" panose="02020404030301010803" pitchFamily="18" charset="0"/>
              </a:rPr>
              <a:t>Chief Investigator</a:t>
            </a:r>
            <a:endParaRPr lang="en-GB" sz="2400" dirty="0"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624" y="1885576"/>
            <a:ext cx="3299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Garamond" panose="02020404030301010803" pitchFamily="18" charset="0"/>
              </a:rPr>
              <a:t>Professor Karen Jones</a:t>
            </a:r>
          </a:p>
          <a:p>
            <a:pPr algn="ctr"/>
            <a:r>
              <a:rPr lang="en-GB" sz="2400" dirty="0" smtClean="0">
                <a:latin typeface="Garamond" panose="02020404030301010803" pitchFamily="18" charset="0"/>
              </a:rPr>
              <a:t>Co-Investigator</a:t>
            </a:r>
            <a:endParaRPr lang="en-GB" sz="2400" dirty="0">
              <a:latin typeface="Garamond" panose="020204040303010108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14292" y="1885576"/>
            <a:ext cx="2669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Garamond" panose="02020404030301010803" pitchFamily="18" charset="0"/>
              </a:rPr>
              <a:t>Della Ogunleye</a:t>
            </a:r>
          </a:p>
          <a:p>
            <a:pPr algn="ctr"/>
            <a:r>
              <a:rPr lang="en-GB" sz="2400" dirty="0" smtClean="0">
                <a:latin typeface="Garamond" panose="02020404030301010803" pitchFamily="18" charset="0"/>
              </a:rPr>
              <a:t>Research Advisor </a:t>
            </a:r>
          </a:p>
          <a:p>
            <a:pPr algn="ctr"/>
            <a:endParaRPr lang="en-GB" sz="2400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26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5924" y="1285074"/>
            <a:ext cx="7735712" cy="4351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493"/>
          </a:xfrm>
        </p:spPr>
        <p:txBody>
          <a:bodyPr/>
          <a:lstStyle/>
          <a:p>
            <a:r>
              <a:rPr lang="en-GB" b="1" dirty="0" smtClean="0">
                <a:latin typeface="Garamond" panose="02020404030301010803" pitchFamily="18" charset="0"/>
              </a:rPr>
              <a:t>Our </a:t>
            </a:r>
            <a:r>
              <a:rPr lang="en-GB" b="1" dirty="0">
                <a:latin typeface="Garamond" panose="02020404030301010803" pitchFamily="18" charset="0"/>
              </a:rPr>
              <a:t>Team - the </a:t>
            </a:r>
            <a:r>
              <a:rPr lang="en-GB" b="1" dirty="0" smtClean="0">
                <a:latin typeface="Garamond" panose="02020404030301010803" pitchFamily="18" charset="0"/>
              </a:rPr>
              <a:t>DYADs </a:t>
            </a:r>
            <a:r>
              <a:rPr lang="en-GB" b="1" dirty="0">
                <a:latin typeface="Garamond" panose="02020404030301010803" pitchFamily="18" charset="0"/>
              </a:rPr>
              <a:t>study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6437" y="4690352"/>
            <a:ext cx="2669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aramond" panose="02020404030301010803" pitchFamily="18" charset="0"/>
              </a:rPr>
              <a:t>Helen </a:t>
            </a:r>
            <a:r>
              <a:rPr lang="en-GB" sz="2400" dirty="0" smtClean="0">
                <a:latin typeface="Garamond" panose="02020404030301010803" pitchFamily="18" charset="0"/>
              </a:rPr>
              <a:t>Ramsbottom</a:t>
            </a:r>
          </a:p>
          <a:p>
            <a:pPr algn="ctr"/>
            <a:r>
              <a:rPr lang="en-GB" sz="2400" dirty="0" smtClean="0">
                <a:latin typeface="Garamond" panose="02020404030301010803" pitchFamily="18" charset="0"/>
              </a:rPr>
              <a:t>Research Advisor </a:t>
            </a:r>
            <a:endParaRPr lang="en-GB" sz="2400" dirty="0"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425" y="3963624"/>
            <a:ext cx="2669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Garamond" panose="02020404030301010803" pitchFamily="18" charset="0"/>
              </a:rPr>
              <a:t>Dr Wenjing Zhang</a:t>
            </a:r>
            <a:endParaRPr lang="en-GB" sz="2400" dirty="0">
              <a:latin typeface="Garamond" panose="020204040303010108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2399" y="5714235"/>
            <a:ext cx="2669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Garamond" panose="02020404030301010803" pitchFamily="18" charset="0"/>
              </a:rPr>
              <a:t>Dr Stacey Rand</a:t>
            </a:r>
          </a:p>
          <a:p>
            <a:pPr algn="ctr"/>
            <a:r>
              <a:rPr lang="en-GB" sz="2400" dirty="0" smtClean="0">
                <a:latin typeface="Garamond" panose="02020404030301010803" pitchFamily="18" charset="0"/>
              </a:rPr>
              <a:t>Chief Investigator</a:t>
            </a:r>
            <a:endParaRPr lang="en-GB" sz="2400" dirty="0"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624" y="1885576"/>
            <a:ext cx="3299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Garamond" panose="02020404030301010803" pitchFamily="18" charset="0"/>
              </a:rPr>
              <a:t>Professor </a:t>
            </a:r>
            <a:r>
              <a:rPr lang="en-GB" sz="2400" dirty="0">
                <a:latin typeface="Garamond" panose="02020404030301010803" pitchFamily="18" charset="0"/>
              </a:rPr>
              <a:t>Alisoun </a:t>
            </a:r>
            <a:r>
              <a:rPr lang="en-GB" sz="2400" dirty="0" smtClean="0">
                <a:latin typeface="Garamond" panose="02020404030301010803" pitchFamily="18" charset="0"/>
              </a:rPr>
              <a:t>Milne</a:t>
            </a:r>
          </a:p>
          <a:p>
            <a:pPr algn="ctr"/>
            <a:r>
              <a:rPr lang="en-GB" sz="2400" dirty="0" smtClean="0">
                <a:latin typeface="Garamond" panose="02020404030301010803" pitchFamily="18" charset="0"/>
              </a:rPr>
              <a:t>Co-Investigator</a:t>
            </a:r>
            <a:endParaRPr lang="en-GB" sz="2400" dirty="0">
              <a:latin typeface="Garamond" panose="020204040303010108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14292" y="1885576"/>
            <a:ext cx="2669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aramond" panose="02020404030301010803" pitchFamily="18" charset="0"/>
              </a:rPr>
              <a:t>Christina </a:t>
            </a:r>
            <a:r>
              <a:rPr lang="en-GB" sz="2400" dirty="0" smtClean="0">
                <a:latin typeface="Garamond" panose="02020404030301010803" pitchFamily="18" charset="0"/>
              </a:rPr>
              <a:t>Reading</a:t>
            </a:r>
          </a:p>
          <a:p>
            <a:pPr algn="ctr"/>
            <a:r>
              <a:rPr lang="en-GB" sz="2400" dirty="0" smtClean="0">
                <a:latin typeface="Garamond" panose="02020404030301010803" pitchFamily="18" charset="0"/>
              </a:rPr>
              <a:t>Research Advisor </a:t>
            </a:r>
          </a:p>
          <a:p>
            <a:pPr algn="ctr"/>
            <a:endParaRPr lang="en-GB" sz="2400" dirty="0" smtClean="0">
              <a:latin typeface="Garamond" panose="020204040303010108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5560" y="5011938"/>
            <a:ext cx="2669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aramond" panose="02020404030301010803" pitchFamily="18" charset="0"/>
              </a:rPr>
              <a:t>Grace Collins</a:t>
            </a:r>
          </a:p>
        </p:txBody>
      </p:sp>
    </p:spTree>
    <p:extLst>
      <p:ext uri="{BB962C8B-B14F-4D97-AF65-F5344CB8AC3E}">
        <p14:creationId xmlns:p14="http://schemas.microsoft.com/office/powerpoint/2010/main" val="315528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0" y="1354846"/>
            <a:ext cx="10515600" cy="3817518"/>
          </a:xfrm>
        </p:spPr>
        <p:txBody>
          <a:bodyPr/>
          <a:lstStyle/>
          <a:p>
            <a:pPr algn="ctr"/>
            <a:r>
              <a:rPr lang="en-GB" b="1" dirty="0" smtClean="0">
                <a:latin typeface="Garamond" panose="02020404030301010803" pitchFamily="18" charset="0"/>
              </a:rPr>
              <a:t>Thanks for your attention!</a:t>
            </a:r>
            <a:endParaRPr lang="en-GB" b="1" dirty="0">
              <a:latin typeface="Garamond" panose="020204040303010108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1850" y="5052133"/>
            <a:ext cx="10515600" cy="1500187"/>
          </a:xfrm>
        </p:spPr>
        <p:txBody>
          <a:bodyPr>
            <a:normAutofit/>
          </a:bodyPr>
          <a:lstStyle/>
          <a:p>
            <a:pPr algn="r"/>
            <a:endParaRPr lang="en-GB" b="1" dirty="0" smtClean="0">
              <a:solidFill>
                <a:schemeClr val="tx2"/>
              </a:solidFill>
              <a:latin typeface="Garamond" panose="02020404030301010803" pitchFamily="18" charset="0"/>
            </a:endParaRPr>
          </a:p>
          <a:p>
            <a:pPr algn="r"/>
            <a:r>
              <a:rPr lang="en-GB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Contact: b.silarova@kent.ac.uk </a:t>
            </a:r>
          </a:p>
          <a:p>
            <a:pPr algn="r"/>
            <a:r>
              <a:rPr lang="en-GB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@</a:t>
            </a:r>
            <a:r>
              <a:rPr lang="en-GB" b="1" dirty="0" err="1">
                <a:solidFill>
                  <a:schemeClr val="tx1"/>
                </a:solidFill>
                <a:latin typeface="Garamond" panose="02020404030301010803" pitchFamily="18" charset="0"/>
              </a:rPr>
              <a:t>BarboraSilarova</a:t>
            </a:r>
            <a:endParaRPr lang="en-GB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endParaRPr lang="en-GB" dirty="0"/>
          </a:p>
        </p:txBody>
      </p:sp>
      <p:sp>
        <p:nvSpPr>
          <p:cNvPr id="5" name="AutoShape 2" descr="10 Days of Twitter #YSJ10DoT - Technology Enhanced Learning"/>
          <p:cNvSpPr>
            <a:spLocks noChangeAspect="1" noChangeArrowheads="1"/>
          </p:cNvSpPr>
          <p:nvPr/>
        </p:nvSpPr>
        <p:spPr bwMode="auto">
          <a:xfrm>
            <a:off x="155575" y="-822325"/>
            <a:ext cx="21145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618" y="6023814"/>
            <a:ext cx="483898" cy="392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10836"/>
            <a:ext cx="11925590" cy="38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5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Garamond" panose="02020404030301010803" pitchFamily="18" charset="0"/>
              </a:rPr>
              <a:t> </a:t>
            </a:r>
            <a:r>
              <a:rPr lang="en-GB" sz="3200" dirty="0" smtClean="0">
                <a:latin typeface="Garamond" panose="02020404030301010803" pitchFamily="18" charset="0"/>
              </a:rPr>
              <a:t>The </a:t>
            </a:r>
            <a:r>
              <a:rPr lang="en-GB" sz="3200" dirty="0">
                <a:latin typeface="Garamond" panose="02020404030301010803" pitchFamily="18" charset="0"/>
              </a:rPr>
              <a:t>Measuring outcomes of people with dementia and their carers (MOPED) study </a:t>
            </a:r>
          </a:p>
          <a:p>
            <a:endParaRPr lang="en-GB" sz="3200" dirty="0" smtClean="0">
              <a:latin typeface="Garamond" panose="02020404030301010803" pitchFamily="18" charset="0"/>
            </a:endParaRPr>
          </a:p>
          <a:p>
            <a:r>
              <a:rPr lang="en-GB" sz="3200" dirty="0" smtClean="0">
                <a:latin typeface="Garamond" panose="02020404030301010803" pitchFamily="18" charset="0"/>
              </a:rPr>
              <a:t>The </a:t>
            </a:r>
            <a:r>
              <a:rPr lang="en-GB" sz="3200" dirty="0">
                <a:latin typeface="Garamond" panose="02020404030301010803" pitchFamily="18" charset="0"/>
              </a:rPr>
              <a:t>dyadic wider impact of social care: support for older carers and the people they care for (DYADS) </a:t>
            </a:r>
            <a:r>
              <a:rPr lang="en-GB" sz="3200" dirty="0" smtClean="0">
                <a:latin typeface="Garamond" panose="02020404030301010803" pitchFamily="18" charset="0"/>
              </a:rPr>
              <a:t>study</a:t>
            </a:r>
            <a:endParaRPr lang="en-GB" sz="3200" dirty="0">
              <a:latin typeface="Garamond" panose="02020404030301010803" pitchFamily="18" charset="0"/>
            </a:endParaRPr>
          </a:p>
        </p:txBody>
      </p:sp>
      <p:pic>
        <p:nvPicPr>
          <p:cNvPr id="6" name="Picture 5" descr="SuperCarers - Care Guidance from the Expert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21381"/>
            <a:ext cx="2438400" cy="2161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uperCarers - Care Guidance from the Expert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812" y="3937853"/>
            <a:ext cx="2580640" cy="2728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09" y="105713"/>
            <a:ext cx="1538524" cy="9171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3449" y="357808"/>
            <a:ext cx="1423733" cy="6651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357808"/>
            <a:ext cx="2764743" cy="5877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4A1616-FDCB-4B46-97BC-EFF0A47FD38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036" y="396380"/>
            <a:ext cx="1746456" cy="6024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52"/>
          <a:stretch/>
        </p:blipFill>
        <p:spPr>
          <a:xfrm>
            <a:off x="5859902" y="365125"/>
            <a:ext cx="3154654" cy="111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8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Garamond" panose="02020404030301010803" pitchFamily="18" charset="0"/>
              </a:rPr>
              <a:t>Disclaimer</a:t>
            </a:r>
            <a:endParaRPr lang="en-GB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195" y="1690688"/>
            <a:ext cx="10515600" cy="3882448"/>
          </a:xfrm>
        </p:spPr>
        <p:txBody>
          <a:bodyPr>
            <a:normAutofit lnSpcReduction="10000"/>
          </a:bodyPr>
          <a:lstStyle/>
          <a:p>
            <a:r>
              <a:rPr lang="en-GB" sz="3200" dirty="0" smtClean="0">
                <a:latin typeface="Garamond" panose="02020404030301010803" pitchFamily="18" charset="0"/>
              </a:rPr>
              <a:t>This presentation presents independent research funded by the NIHR under its Research for Patient Benefit (</a:t>
            </a:r>
            <a:r>
              <a:rPr lang="en-GB" sz="3200" dirty="0" err="1" smtClean="0">
                <a:latin typeface="Garamond" panose="02020404030301010803" pitchFamily="18" charset="0"/>
              </a:rPr>
              <a:t>RfPB</a:t>
            </a:r>
            <a:r>
              <a:rPr lang="en-GB" sz="3200" dirty="0" smtClean="0">
                <a:latin typeface="Garamond" panose="02020404030301010803" pitchFamily="18" charset="0"/>
              </a:rPr>
              <a:t>) Programme (Grant Reference Number: </a:t>
            </a:r>
            <a:r>
              <a:rPr lang="en-GB" sz="3200" dirty="0">
                <a:latin typeface="Garamond" panose="02020404030301010803" pitchFamily="18" charset="0"/>
              </a:rPr>
              <a:t>NIHR200058) and </a:t>
            </a:r>
            <a:r>
              <a:rPr lang="en-GB" sz="3200" dirty="0" smtClean="0">
                <a:latin typeface="Garamond" panose="02020404030301010803" pitchFamily="18" charset="0"/>
              </a:rPr>
              <a:t>the </a:t>
            </a:r>
            <a:r>
              <a:rPr lang="en-GB" sz="3200" dirty="0">
                <a:latin typeface="Garamond" panose="02020404030301010803" pitchFamily="18" charset="0"/>
              </a:rPr>
              <a:t>National Institute for Health Research School for Social Care Research. </a:t>
            </a:r>
          </a:p>
          <a:p>
            <a:pPr marL="0" indent="0">
              <a:buNone/>
            </a:pPr>
            <a:endParaRPr lang="en-GB" sz="3200" dirty="0" smtClean="0">
              <a:latin typeface="Garamond" panose="02020404030301010803" pitchFamily="18" charset="0"/>
            </a:endParaRPr>
          </a:p>
          <a:p>
            <a:r>
              <a:rPr lang="en-GB" sz="3200" dirty="0" smtClean="0">
                <a:latin typeface="Garamond" panose="02020404030301010803" pitchFamily="18" charset="0"/>
              </a:rPr>
              <a:t>The views expressed are those of the author(s) and not necessarily those of the NIHR or the Department of Health and Social Care.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357808"/>
            <a:ext cx="2764743" cy="587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52"/>
          <a:stretch/>
        </p:blipFill>
        <p:spPr>
          <a:xfrm>
            <a:off x="5859902" y="365125"/>
            <a:ext cx="3154654" cy="111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4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59" y="585734"/>
            <a:ext cx="4937741" cy="627226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3236"/>
          </a:xfrm>
        </p:spPr>
        <p:txBody>
          <a:bodyPr/>
          <a:lstStyle/>
          <a:p>
            <a:r>
              <a:rPr lang="en-GB" b="1" dirty="0" smtClean="0">
                <a:latin typeface="Garamond" panose="02020404030301010803" pitchFamily="18" charset="0"/>
              </a:rPr>
              <a:t>About </a:t>
            </a:r>
            <a:r>
              <a:rPr lang="en-GB" b="1" dirty="0">
                <a:latin typeface="Garamond" panose="02020404030301010803" pitchFamily="18" charset="0"/>
              </a:rPr>
              <a:t>the </a:t>
            </a:r>
            <a:r>
              <a:rPr lang="en-GB" b="1" dirty="0" smtClean="0">
                <a:latin typeface="Garamond" panose="02020404030301010803" pitchFamily="18" charset="0"/>
              </a:rPr>
              <a:t>project: the MOPED study</a:t>
            </a:r>
            <a:endParaRPr lang="en-GB" b="1" dirty="0">
              <a:latin typeface="Garamond" panose="020204040303010108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3458" y="1734794"/>
            <a:ext cx="67154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Garamond" panose="02020404030301010803" pitchFamily="18" charset="0"/>
              </a:rPr>
              <a:t>To test two </a:t>
            </a:r>
            <a:r>
              <a:rPr lang="en-GB" sz="2800" dirty="0">
                <a:latin typeface="Garamond" panose="02020404030301010803" pitchFamily="18" charset="0"/>
              </a:rPr>
              <a:t>new questionnaires that are part of the Adult Social Care Outcomes Toolkit (</a:t>
            </a:r>
            <a:r>
              <a:rPr lang="en-GB" sz="2800" dirty="0" smtClean="0">
                <a:latin typeface="Garamond" panose="02020404030301010803" pitchFamily="18" charset="0"/>
              </a:rPr>
              <a:t>ASCOT)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Garamond" panose="02020404030301010803" pitchFamily="18" charset="0"/>
              </a:rPr>
              <a:t>The ASCOT questionnaires are used to collect information on the quality of life of people who use social care services and their </a:t>
            </a:r>
            <a:r>
              <a:rPr lang="en-GB" sz="2800" dirty="0" smtClean="0">
                <a:latin typeface="Garamond" panose="02020404030301010803" pitchFamily="18" charset="0"/>
              </a:rPr>
              <a:t>carers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Garamond" panose="02020404030301010803" pitchFamily="18" charset="0"/>
              </a:rPr>
              <a:t>ASCOT-Proxy and ASCOT-Carer</a:t>
            </a:r>
            <a:endParaRPr lang="en-GB" sz="28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00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Garamond" panose="02020404030301010803" pitchFamily="18" charset="0"/>
              </a:rPr>
              <a:t>Background – ASCOT Proxy and </a:t>
            </a:r>
            <a:r>
              <a:rPr lang="en-GB" b="1" dirty="0" smtClean="0">
                <a:latin typeface="Garamond" panose="02020404030301010803" pitchFamily="18" charset="0"/>
              </a:rPr>
              <a:t>ASCOT-Carer</a:t>
            </a:r>
            <a:r>
              <a:rPr lang="en-GB" b="1" dirty="0">
                <a:latin typeface="Garamond" panose="02020404030301010803" pitchFamily="18" charset="0"/>
              </a:rPr>
              <a:t/>
            </a:r>
            <a:br>
              <a:rPr lang="en-GB" b="1" dirty="0">
                <a:latin typeface="Garamond" panose="02020404030301010803" pitchFamily="18" charset="0"/>
              </a:rPr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9737" y="1825625"/>
            <a:ext cx="75325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8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484" y="161035"/>
            <a:ext cx="7942882" cy="657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318092" y="4165163"/>
            <a:ext cx="2448232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50" b="1" dirty="0">
                <a:solidFill>
                  <a:srgbClr val="C00000"/>
                </a:solidFill>
                <a:latin typeface="Garamond" panose="02020404030301010803" pitchFamily="18" charset="0"/>
              </a:rPr>
              <a:t>Ideal </a:t>
            </a:r>
            <a:r>
              <a:rPr lang="en-GB" sz="225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state</a:t>
            </a:r>
          </a:p>
          <a:p>
            <a:endParaRPr lang="en-GB" sz="2250" b="1" dirty="0" smtClean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r>
              <a:rPr lang="en-GB" sz="225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No </a:t>
            </a:r>
            <a:r>
              <a:rPr lang="en-GB" sz="2250" b="1" dirty="0">
                <a:solidFill>
                  <a:srgbClr val="C00000"/>
                </a:solidFill>
                <a:latin typeface="Garamond" panose="02020404030301010803" pitchFamily="18" charset="0"/>
              </a:rPr>
              <a:t>needs</a:t>
            </a:r>
          </a:p>
          <a:p>
            <a:endParaRPr lang="en-GB" sz="2250" b="1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r>
              <a:rPr lang="en-GB" sz="2250" b="1" dirty="0">
                <a:solidFill>
                  <a:srgbClr val="C00000"/>
                </a:solidFill>
                <a:latin typeface="Garamond" panose="02020404030301010803" pitchFamily="18" charset="0"/>
              </a:rPr>
              <a:t>Some needs</a:t>
            </a:r>
          </a:p>
          <a:p>
            <a:endParaRPr lang="en-GB" sz="2250" b="1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r>
              <a:rPr lang="en-GB" sz="2250" b="1" dirty="0">
                <a:solidFill>
                  <a:srgbClr val="C00000"/>
                </a:solidFill>
                <a:latin typeface="Garamond" panose="02020404030301010803" pitchFamily="18" charset="0"/>
              </a:rPr>
              <a:t>High needs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18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59" y="585734"/>
            <a:ext cx="4937741" cy="627226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3236"/>
          </a:xfrm>
        </p:spPr>
        <p:txBody>
          <a:bodyPr/>
          <a:lstStyle/>
          <a:p>
            <a:r>
              <a:rPr lang="en-GB" b="1" dirty="0" smtClean="0">
                <a:latin typeface="Garamond" panose="02020404030301010803" pitchFamily="18" charset="0"/>
              </a:rPr>
              <a:t>About </a:t>
            </a:r>
            <a:r>
              <a:rPr lang="en-GB" b="1" dirty="0">
                <a:latin typeface="Garamond" panose="02020404030301010803" pitchFamily="18" charset="0"/>
              </a:rPr>
              <a:t>the </a:t>
            </a:r>
            <a:r>
              <a:rPr lang="en-GB" b="1" dirty="0" smtClean="0">
                <a:latin typeface="Garamond" panose="02020404030301010803" pitchFamily="18" charset="0"/>
              </a:rPr>
              <a:t>project: the MOPED study</a:t>
            </a:r>
            <a:endParaRPr lang="en-GB" b="1" dirty="0">
              <a:latin typeface="Garamond" panose="020204040303010108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3458" y="1734794"/>
            <a:ext cx="671543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latin typeface="Garamond" panose="02020404030301010803" pitchFamily="18" charset="0"/>
              </a:rPr>
              <a:t>Is </a:t>
            </a:r>
            <a:r>
              <a:rPr lang="en-GB" sz="2400" dirty="0">
                <a:latin typeface="Garamond" panose="02020404030301010803" pitchFamily="18" charset="0"/>
              </a:rPr>
              <a:t>the ASCOT-Carer a valid and reliable measure of the social care outcomes of carers of people with dementia? </a:t>
            </a:r>
            <a:endParaRPr lang="en-GB" sz="2400" dirty="0" smtClean="0">
              <a:latin typeface="Garamond" panose="020204040303010108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400" dirty="0" smtClean="0">
              <a:latin typeface="Garamond" panose="02020404030301010803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latin typeface="Garamond" panose="02020404030301010803" pitchFamily="18" charset="0"/>
              </a:rPr>
              <a:t>Is </a:t>
            </a:r>
            <a:r>
              <a:rPr lang="en-GB" sz="2400" dirty="0">
                <a:latin typeface="Garamond" panose="02020404030301010803" pitchFamily="18" charset="0"/>
              </a:rPr>
              <a:t>the ASCOT-Proxy a valid and reliable proxy-report measure of the social care outcomes of people with dementia? </a:t>
            </a:r>
            <a:endParaRPr lang="en-GB" sz="2400" dirty="0" smtClean="0">
              <a:latin typeface="Garamond" panose="020204040303010108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400" dirty="0" smtClean="0">
              <a:latin typeface="Garamond" panose="02020404030301010803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latin typeface="Garamond" panose="02020404030301010803" pitchFamily="18" charset="0"/>
              </a:rPr>
              <a:t>What </a:t>
            </a:r>
            <a:r>
              <a:rPr lang="en-GB" sz="2400" dirty="0">
                <a:latin typeface="Garamond" panose="02020404030301010803" pitchFamily="18" charset="0"/>
              </a:rPr>
              <a:t>factors </a:t>
            </a:r>
            <a:r>
              <a:rPr lang="en-GB" sz="2400" dirty="0" smtClean="0">
                <a:latin typeface="Garamond" panose="02020404030301010803" pitchFamily="18" charset="0"/>
              </a:rPr>
              <a:t>are associated with the </a:t>
            </a:r>
            <a:r>
              <a:rPr lang="en-GB" sz="2400" dirty="0">
                <a:latin typeface="Garamond" panose="02020404030301010803" pitchFamily="18" charset="0"/>
              </a:rPr>
              <a:t>quality of life of people with dementia in the community (by proxy-report) and their carers?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1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59" y="585734"/>
            <a:ext cx="4937741" cy="627226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3236"/>
          </a:xfrm>
        </p:spPr>
        <p:txBody>
          <a:bodyPr/>
          <a:lstStyle/>
          <a:p>
            <a:r>
              <a:rPr lang="en-GB" b="1" dirty="0" smtClean="0">
                <a:latin typeface="Garamond" panose="02020404030301010803" pitchFamily="18" charset="0"/>
              </a:rPr>
              <a:t>About </a:t>
            </a:r>
            <a:r>
              <a:rPr lang="en-GB" b="1" dirty="0">
                <a:latin typeface="Garamond" panose="02020404030301010803" pitchFamily="18" charset="0"/>
              </a:rPr>
              <a:t>the </a:t>
            </a:r>
            <a:r>
              <a:rPr lang="en-GB" b="1" dirty="0" smtClean="0">
                <a:latin typeface="Garamond" panose="02020404030301010803" pitchFamily="18" charset="0"/>
              </a:rPr>
              <a:t>project: the MOPED study</a:t>
            </a:r>
            <a:endParaRPr lang="en-GB" b="1" dirty="0">
              <a:latin typeface="Garamond" panose="020204040303010108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2117" y="1268362"/>
            <a:ext cx="6715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Garamond" panose="02020404030301010803" pitchFamily="18" charset="0"/>
              </a:rPr>
              <a:t>300 carers </a:t>
            </a:r>
            <a:r>
              <a:rPr lang="en-GB" sz="2800" dirty="0">
                <a:latin typeface="Garamond" panose="02020404030301010803" pitchFamily="18" charset="0"/>
              </a:rPr>
              <a:t>of people with dementia </a:t>
            </a:r>
            <a:r>
              <a:rPr lang="en-GB" sz="2800" dirty="0" smtClean="0">
                <a:latin typeface="Garamond" panose="02020404030301010803" pitchFamily="18" charset="0"/>
              </a:rPr>
              <a:t>to take part in </a:t>
            </a:r>
            <a:r>
              <a:rPr lang="en-GB" sz="2800" dirty="0">
                <a:latin typeface="Garamond" panose="02020404030301010803" pitchFamily="18" charset="0"/>
              </a:rPr>
              <a:t>a </a:t>
            </a:r>
            <a:r>
              <a:rPr lang="en-GB" sz="2800" dirty="0" smtClean="0">
                <a:latin typeface="Garamond" panose="02020404030301010803" pitchFamily="18" charset="0"/>
              </a:rPr>
              <a:t>survey (online or paper form)</a:t>
            </a:r>
            <a:endParaRPr lang="en-GB" sz="2800" dirty="0"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703870"/>
            <a:ext cx="4510548" cy="378565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Garamond" panose="02020404030301010803" pitchFamily="18" charset="0"/>
              </a:rPr>
              <a:t>Inclusion criteria:</a:t>
            </a:r>
          </a:p>
          <a:p>
            <a:r>
              <a:rPr lang="en-GB" sz="2400" dirty="0">
                <a:latin typeface="Garamond" panose="02020404030301010803" pitchFamily="18" charset="0"/>
              </a:rPr>
              <a:t>A friend or family member of someone living with dementia, who: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Garamond" panose="02020404030301010803" pitchFamily="18" charset="0"/>
              </a:rPr>
              <a:t>Lives at home (not in a nursing or residential care </a:t>
            </a:r>
            <a:r>
              <a:rPr lang="en-GB" sz="2400" dirty="0" smtClean="0">
                <a:latin typeface="Garamond" panose="02020404030301010803" pitchFamily="18" charset="0"/>
              </a:rPr>
              <a:t>home)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Garamond" panose="02020404030301010803" pitchFamily="18" charset="0"/>
              </a:rPr>
              <a:t>Uses </a:t>
            </a:r>
            <a:r>
              <a:rPr lang="en-GB" sz="2400" dirty="0">
                <a:latin typeface="Garamond" panose="02020404030301010803" pitchFamily="18" charset="0"/>
              </a:rPr>
              <a:t>at least one type of social care </a:t>
            </a:r>
            <a:r>
              <a:rPr lang="en-GB" sz="2400" dirty="0" smtClean="0">
                <a:latin typeface="Garamond" panose="02020404030301010803" pitchFamily="18" charset="0"/>
              </a:rPr>
              <a:t>service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Garamond" panose="02020404030301010803" pitchFamily="18" charset="0"/>
              </a:rPr>
              <a:t>Would </a:t>
            </a:r>
            <a:r>
              <a:rPr lang="en-GB" sz="2400" dirty="0">
                <a:latin typeface="Garamond" panose="02020404030301010803" pitchFamily="18" charset="0"/>
              </a:rPr>
              <a:t>not be able to answer a postal or online questionnaire, even with </a:t>
            </a:r>
            <a:r>
              <a:rPr lang="en-GB" sz="2400" dirty="0" smtClean="0">
                <a:latin typeface="Garamond" panose="02020404030301010803" pitchFamily="18" charset="0"/>
              </a:rPr>
              <a:t>help.</a:t>
            </a:r>
          </a:p>
        </p:txBody>
      </p:sp>
    </p:spTree>
    <p:extLst>
      <p:ext uri="{BB962C8B-B14F-4D97-AF65-F5344CB8AC3E}">
        <p14:creationId xmlns:p14="http://schemas.microsoft.com/office/powerpoint/2010/main" val="74364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793" y="365125"/>
            <a:ext cx="11562735" cy="716423"/>
          </a:xfrm>
        </p:spPr>
        <p:txBody>
          <a:bodyPr>
            <a:normAutofit fontScale="90000"/>
          </a:bodyPr>
          <a:lstStyle/>
          <a:p>
            <a:r>
              <a:rPr lang="en-GB" sz="3800" b="1" dirty="0">
                <a:latin typeface="Garamond" panose="02020404030301010803" pitchFamily="18" charset="0"/>
              </a:rPr>
              <a:t>How using JDR assisted with the completion of </a:t>
            </a:r>
            <a:r>
              <a:rPr lang="en-GB" sz="3800" b="1" dirty="0" smtClean="0">
                <a:latin typeface="Garamond" panose="02020404030301010803" pitchFamily="18" charset="0"/>
              </a:rPr>
              <a:t>the </a:t>
            </a:r>
            <a:r>
              <a:rPr lang="en-GB" sz="3800" b="1" dirty="0">
                <a:latin typeface="Garamond" panose="02020404030301010803" pitchFamily="18" charset="0"/>
              </a:rPr>
              <a:t>study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811310"/>
              </p:ext>
            </p:extLst>
          </p:nvPr>
        </p:nvGraphicFramePr>
        <p:xfrm>
          <a:off x="363794" y="1081549"/>
          <a:ext cx="11562735" cy="567196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890684">
                  <a:extLst>
                    <a:ext uri="{9D8B030D-6E8A-4147-A177-3AD203B41FA5}">
                      <a16:colId xmlns:a16="http://schemas.microsoft.com/office/drawing/2014/main" val="3433420360"/>
                    </a:ext>
                  </a:extLst>
                </a:gridCol>
                <a:gridCol w="2435232">
                  <a:extLst>
                    <a:ext uri="{9D8B030D-6E8A-4147-A177-3AD203B41FA5}">
                      <a16:colId xmlns:a16="http://schemas.microsoft.com/office/drawing/2014/main" val="603045231"/>
                    </a:ext>
                  </a:extLst>
                </a:gridCol>
                <a:gridCol w="2855806">
                  <a:extLst>
                    <a:ext uri="{9D8B030D-6E8A-4147-A177-3AD203B41FA5}">
                      <a16:colId xmlns:a16="http://schemas.microsoft.com/office/drawing/2014/main" val="4020714153"/>
                    </a:ext>
                  </a:extLst>
                </a:gridCol>
                <a:gridCol w="3381013">
                  <a:extLst>
                    <a:ext uri="{9D8B030D-6E8A-4147-A177-3AD203B41FA5}">
                      <a16:colId xmlns:a16="http://schemas.microsoft.com/office/drawing/2014/main" val="1847274494"/>
                    </a:ext>
                  </a:extLst>
                </a:gridCol>
              </a:tblGrid>
              <a:tr h="405223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aramond" panose="02020404030301010803" pitchFamily="18" charset="0"/>
                        </a:rPr>
                        <a:t>Recruitment pathway</a:t>
                      </a:r>
                      <a:endParaRPr lang="en-GB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rgbClr val="53B9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aramond" panose="02020404030301010803" pitchFamily="18" charset="0"/>
                        </a:rPr>
                        <a:t>Before COVID-19</a:t>
                      </a:r>
                      <a:endParaRPr lang="en-GB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rgbClr val="53B9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aramond" panose="02020404030301010803" pitchFamily="18" charset="0"/>
                        </a:rPr>
                        <a:t>During COVID-19</a:t>
                      </a:r>
                      <a:endParaRPr lang="en-GB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rgbClr val="53B9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aramond" panose="02020404030301010803" pitchFamily="18" charset="0"/>
                        </a:rPr>
                        <a:t>Additional changes</a:t>
                      </a:r>
                      <a:endParaRPr lang="en-GB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rgbClr val="53B9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534254"/>
                  </a:ext>
                </a:extLst>
              </a:tr>
              <a:tr h="138223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The Join Dementia Research  platform</a:t>
                      </a:r>
                    </a:p>
                    <a:p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One of the</a:t>
                      </a:r>
                      <a:r>
                        <a:rPr lang="en-GB" baseline="0" dirty="0" smtClean="0">
                          <a:latin typeface="Garamond" panose="02020404030301010803" pitchFamily="18" charset="0"/>
                        </a:rPr>
                        <a:t> pathways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Key recruitment pathway</a:t>
                      </a:r>
                    </a:p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2872 invitations send between January and July </a:t>
                      </a:r>
                      <a:r>
                        <a:rPr lang="en-GB" dirty="0" smtClean="0">
                          <a:latin typeface="Garamond" panose="02020404030301010803" pitchFamily="18" charset="0"/>
                        </a:rPr>
                        <a:t>2020 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Simplified recruitment</a:t>
                      </a:r>
                    </a:p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Second follow up during Autumn </a:t>
                      </a:r>
                      <a:r>
                        <a:rPr lang="en-GB" dirty="0" smtClean="0">
                          <a:latin typeface="Garamond" panose="02020404030301010803" pitchFamily="18" charset="0"/>
                        </a:rPr>
                        <a:t>2020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311166"/>
                  </a:ext>
                </a:extLst>
              </a:tr>
              <a:tr h="1013058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Carers’ organisations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Promoting</a:t>
                      </a:r>
                      <a:r>
                        <a:rPr lang="en-GB" baseline="0" dirty="0" smtClean="0">
                          <a:latin typeface="Garamond" panose="02020404030301010803" pitchFamily="18" charset="0"/>
                        </a:rPr>
                        <a:t> the study</a:t>
                      </a:r>
                    </a:p>
                    <a:p>
                      <a:r>
                        <a:rPr lang="en-GB" baseline="0" dirty="0" smtClean="0">
                          <a:latin typeface="Garamond" panose="02020404030301010803" pitchFamily="18" charset="0"/>
                        </a:rPr>
                        <a:t>Distributing the study packages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10 organisations agreed to promote the study throughout July 2020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Simplified adverts</a:t>
                      </a:r>
                    </a:p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Additional advertising throughout</a:t>
                      </a:r>
                      <a:r>
                        <a:rPr lang="en-GB" baseline="0" dirty="0" smtClean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GB" dirty="0" smtClean="0">
                          <a:latin typeface="Garamond" panose="02020404030301010803" pitchFamily="18" charset="0"/>
                        </a:rPr>
                        <a:t>September 2020 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551685"/>
                  </a:ext>
                </a:extLst>
              </a:tr>
              <a:tr h="1316976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Local</a:t>
                      </a:r>
                      <a:r>
                        <a:rPr lang="en-GB" baseline="0" dirty="0" smtClean="0">
                          <a:latin typeface="Garamond" panose="02020404030301010803" pitchFamily="18" charset="0"/>
                        </a:rPr>
                        <a:t> Authorities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RG approval</a:t>
                      </a:r>
                    </a:p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Promoting the study</a:t>
                      </a:r>
                    </a:p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Distributing the study packages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8 LA</a:t>
                      </a:r>
                      <a:r>
                        <a:rPr lang="en-GB" baseline="0" dirty="0" smtClean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GB" dirty="0" smtClean="0">
                          <a:latin typeface="Garamond" panose="02020404030301010803" pitchFamily="18" charset="0"/>
                        </a:rPr>
                        <a:t>issued RG approval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12 randomly selected LA</a:t>
                      </a:r>
                      <a:r>
                        <a:rPr lang="en-GB" baseline="0" dirty="0" smtClean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GB" dirty="0" smtClean="0">
                          <a:latin typeface="Garamond" panose="02020404030301010803" pitchFamily="18" charset="0"/>
                        </a:rPr>
                        <a:t>(out of 152)</a:t>
                      </a:r>
                    </a:p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LA selected based on interest from</a:t>
                      </a:r>
                      <a:r>
                        <a:rPr lang="en-GB" baseline="0" dirty="0" smtClean="0">
                          <a:latin typeface="Garamond" panose="02020404030301010803" pitchFamily="18" charset="0"/>
                        </a:rPr>
                        <a:t> carers’ organisation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563265"/>
                  </a:ext>
                </a:extLst>
              </a:tr>
              <a:tr h="405223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Social media (Twitter)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One of the pathways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PSSRU Twitter account </a:t>
                      </a:r>
                    </a:p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May 2020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Simplified adverts</a:t>
                      </a:r>
                    </a:p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During July, twice a week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88027"/>
                  </a:ext>
                </a:extLst>
              </a:tr>
              <a:tr h="863894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The NHS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NA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From</a:t>
                      </a:r>
                      <a:r>
                        <a:rPr lang="en-GB" baseline="0" dirty="0" smtClean="0">
                          <a:latin typeface="Garamond" panose="02020404030301010803" pitchFamily="18" charset="0"/>
                        </a:rPr>
                        <a:t> October 2020 k</a:t>
                      </a:r>
                      <a:r>
                        <a:rPr lang="en-GB" dirty="0" smtClean="0">
                          <a:latin typeface="Garamond" panose="02020404030301010803" pitchFamily="18" charset="0"/>
                        </a:rPr>
                        <a:t>ey recruitment pathway</a:t>
                      </a:r>
                    </a:p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25 NHS sites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Garamond" panose="02020404030301010803" pitchFamily="18" charset="0"/>
                        </a:rPr>
                        <a:t>10 amendments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103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691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853</Words>
  <Application>Microsoft Office PowerPoint</Application>
  <PresentationFormat>Widescreen</PresentationFormat>
  <Paragraphs>152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Garamond</vt:lpstr>
      <vt:lpstr>Wingdings</vt:lpstr>
      <vt:lpstr>Office Theme</vt:lpstr>
      <vt:lpstr>JDR and examples of successful studies  - lessons from the MOPED and DYADs study</vt:lpstr>
      <vt:lpstr>PowerPoint Presentation</vt:lpstr>
      <vt:lpstr>Disclaimer</vt:lpstr>
      <vt:lpstr>About the project: the MOPED study</vt:lpstr>
      <vt:lpstr>Background – ASCOT Proxy and ASCOT-Carer </vt:lpstr>
      <vt:lpstr>PowerPoint Presentation</vt:lpstr>
      <vt:lpstr>About the project: the MOPED study</vt:lpstr>
      <vt:lpstr>About the project: the MOPED study</vt:lpstr>
      <vt:lpstr>How using JDR assisted with the completion of the study</vt:lpstr>
      <vt:lpstr>How using JDR assisted with the completion of the study</vt:lpstr>
      <vt:lpstr>PowerPoint Presentation</vt:lpstr>
      <vt:lpstr>About the project: the DYADs study</vt:lpstr>
      <vt:lpstr>About the project: the DYADs study</vt:lpstr>
      <vt:lpstr>How using JDR assisted with the completion of our study</vt:lpstr>
      <vt:lpstr>Top tips to use the JDR</vt:lpstr>
      <vt:lpstr>Our Team - the MOPED study</vt:lpstr>
      <vt:lpstr>Our Team - the DYADs study</vt:lpstr>
      <vt:lpstr>Thanks for your attention!</vt:lpstr>
    </vt:vector>
  </TitlesOfParts>
  <Company>University of Kent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Conducting a study in adult social care during a pandemic: lessons from the MOPED study</dc:title>
  <dc:creator>Barbora Silarova</dc:creator>
  <cp:lastModifiedBy>Barbora Silarova</cp:lastModifiedBy>
  <cp:revision>75</cp:revision>
  <dcterms:created xsi:type="dcterms:W3CDTF">2021-06-01T14:16:33Z</dcterms:created>
  <dcterms:modified xsi:type="dcterms:W3CDTF">2021-11-08T13:02:06Z</dcterms:modified>
</cp:coreProperties>
</file>