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256" r:id="rId2"/>
    <p:sldId id="293" r:id="rId3"/>
    <p:sldId id="277" r:id="rId4"/>
    <p:sldId id="257" r:id="rId5"/>
    <p:sldId id="278" r:id="rId6"/>
    <p:sldId id="282" r:id="rId7"/>
    <p:sldId id="279" r:id="rId8"/>
    <p:sldId id="280" r:id="rId9"/>
    <p:sldId id="284" r:id="rId10"/>
    <p:sldId id="285" r:id="rId11"/>
    <p:sldId id="283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869ADE-BC01-47CC-BD89-BBFB07AA62FF}">
          <p14:sldIdLst>
            <p14:sldId id="256"/>
            <p14:sldId id="293"/>
            <p14:sldId id="277"/>
            <p14:sldId id="257"/>
            <p14:sldId id="278"/>
            <p14:sldId id="282"/>
            <p14:sldId id="279"/>
            <p14:sldId id="280"/>
            <p14:sldId id="284"/>
            <p14:sldId id="285"/>
            <p14:sldId id="283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Untitled Section" id="{3349867A-39A6-4B1F-836E-4C609E366B6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652" autoAdjust="0"/>
  </p:normalViewPr>
  <p:slideViewPr>
    <p:cSldViewPr>
      <p:cViewPr varScale="1">
        <p:scale>
          <a:sx n="65" d="100"/>
          <a:sy n="65" d="100"/>
        </p:scale>
        <p:origin x="195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9E2D9-DF4D-4CAA-B4A0-AE2EC9CE1CE1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2841B-1789-4675-9F57-053A36BCD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905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85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41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90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66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1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60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66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52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882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2841B-1789-4675-9F57-053A36BCD7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55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2634"/>
            <a:ext cx="6406480" cy="34588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42" y="5412626"/>
            <a:ext cx="1500704" cy="536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 descr="C:\Users\Ed\Desktop\brand marks for web\ox_brand2_pos_rect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42" y="6093296"/>
            <a:ext cx="1500704" cy="47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864" y="6199631"/>
            <a:ext cx="2133600" cy="365125"/>
          </a:xfrm>
        </p:spPr>
        <p:txBody>
          <a:bodyPr/>
          <a:lstStyle>
            <a:lvl1pPr>
              <a:defRPr baseline="0">
                <a:solidFill>
                  <a:srgbClr val="003A84"/>
                </a:solidFill>
              </a:defRPr>
            </a:lvl1pPr>
          </a:lstStyle>
          <a:p>
            <a:fld id="{FC1F1BC9-097F-4DA6-851E-2C1D7B7DF363}" type="datetime1">
              <a:rPr lang="en-GB" smtClean="0"/>
              <a:t>29/08/2018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47864" y="6199631"/>
            <a:ext cx="2895600" cy="365125"/>
          </a:xfrm>
        </p:spPr>
        <p:txBody>
          <a:bodyPr/>
          <a:lstStyle/>
          <a:p>
            <a:r>
              <a:rPr lang="en-GB" smtClean="0"/>
              <a:t>Professor Ann Netten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465" y="548680"/>
            <a:ext cx="5655079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842" y="4460050"/>
            <a:ext cx="1500702" cy="84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5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0CFE-1930-470C-AE0E-F6A21BE69457}" type="datetime1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68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6C89-D7AC-4CE8-BDA9-B4236533A7D1}" type="datetime1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18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rgbClr val="003A84"/>
                </a:solidFill>
              </a:defRPr>
            </a:lvl1pPr>
          </a:lstStyle>
          <a:p>
            <a:fld id="{27718CD4-C342-4A03-A974-392E555CE2A0}" type="datetime1">
              <a:rPr lang="en-GB" smtClean="0"/>
              <a:t>29/08/2018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31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79F3-0F83-48B2-BAA0-0B93AFD335FC}" type="datetime1">
              <a:rPr lang="en-GB" smtClean="0"/>
              <a:t>29/08/2018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0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88046-BC7D-47AE-BC1D-E3E5AB7E996A}" type="datetime1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66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2C8A-D2B6-4BF7-9E47-1C9FEA94E201}" type="datetime1">
              <a:rPr lang="en-GB" smtClean="0"/>
              <a:t>29/08/2018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478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6F1D-FD89-49B0-9936-FD882F9C1127}" type="datetime1">
              <a:rPr lang="en-GB" smtClean="0"/>
              <a:t>29/08/2018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C8E-EFAE-4B30-B211-05B29C86F9EB}" type="datetime1">
              <a:rPr lang="en-GB" smtClean="0"/>
              <a:t>29/08/2018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9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3C77-87C6-4DA5-B90C-02D93300D9C1}" type="datetime1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6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895-3656-4590-8746-8F6FB3F6C0AE}" type="datetime1">
              <a:rPr lang="en-GB" smtClean="0"/>
              <a:t>29/08/2018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Professor Ann Netten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B884-B780-4873-8EE9-5EB82DB9ED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0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E15C5-862A-4DC0-9B83-35E59B8F7670}" type="datetime1">
              <a:rPr lang="en-GB" smtClean="0"/>
              <a:t>29/08/2018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rgbClr val="003A84"/>
                </a:solidFill>
              </a:defRPr>
            </a:lvl1pPr>
          </a:lstStyle>
          <a:p>
            <a:r>
              <a:rPr lang="en-GB" smtClean="0"/>
              <a:t>Professor Ann Netten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rgbClr val="003A84"/>
                </a:solidFill>
              </a:defRPr>
            </a:lvl1pPr>
          </a:lstStyle>
          <a:p>
            <a:fld id="{721CB884-B780-4873-8EE9-5EB82DB9ED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5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3A8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003A84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rgbClr val="003A8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003A8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rgbClr val="003A8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rgbClr val="003A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560840" cy="2876545"/>
          </a:xfrm>
        </p:spPr>
        <p:txBody>
          <a:bodyPr>
            <a:noAutofit/>
          </a:bodyPr>
          <a:lstStyle/>
          <a:p>
            <a:r>
              <a:rPr lang="en-GB" dirty="0"/>
              <a:t>Are reasons for caregiving related to </a:t>
            </a:r>
            <a:r>
              <a:rPr lang="en-GB" dirty="0" smtClean="0"/>
              <a:t>carer strain and care-related </a:t>
            </a:r>
            <a:r>
              <a:rPr lang="en-GB" dirty="0"/>
              <a:t>quality of </a:t>
            </a:r>
            <a:r>
              <a:rPr lang="en-GB" dirty="0" smtClean="0"/>
              <a:t>life?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800" dirty="0" smtClean="0"/>
              <a:t>Stacey Rand, Juliette </a:t>
            </a:r>
            <a:r>
              <a:rPr lang="en-GB" sz="2800" dirty="0" err="1" smtClean="0"/>
              <a:t>Malley</a:t>
            </a:r>
            <a:r>
              <a:rPr lang="en-GB" sz="2800" dirty="0" smtClean="0"/>
              <a:t> &amp; </a:t>
            </a:r>
            <a:br>
              <a:rPr lang="en-GB" sz="2800" dirty="0" smtClean="0"/>
            </a:br>
            <a:r>
              <a:rPr lang="en-GB" sz="2800" dirty="0" smtClean="0"/>
              <a:t>Julien Forder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79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4968453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Independent variables: </a:t>
            </a:r>
            <a:r>
              <a:rPr lang="en-GB" sz="2800" dirty="0" smtClean="0"/>
              <a:t>reasons for caring </a:t>
            </a:r>
            <a:endParaRPr lang="en-GB" sz="2800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417058"/>
            <a:ext cx="7251579" cy="460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496845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2800" b="1" dirty="0" smtClean="0"/>
              <a:t>Independent variables:</a:t>
            </a:r>
            <a:endParaRPr lang="en-GB" sz="2800" b="1" dirty="0"/>
          </a:p>
          <a:p>
            <a:pPr lvl="1"/>
            <a:r>
              <a:rPr lang="en-GB" sz="2400" b="1" dirty="0" smtClean="0"/>
              <a:t>Carer characteristics: </a:t>
            </a:r>
            <a:r>
              <a:rPr lang="en-GB" sz="2400" dirty="0" smtClean="0"/>
              <a:t>sex, age, employment, overall health</a:t>
            </a:r>
          </a:p>
          <a:p>
            <a:pPr lvl="1"/>
            <a:r>
              <a:rPr lang="en-GB" sz="2400" b="1" dirty="0" smtClean="0"/>
              <a:t>Care-recipient characteristics: </a:t>
            </a:r>
            <a:r>
              <a:rPr lang="en-GB" sz="2400" dirty="0" smtClean="0"/>
              <a:t>self-rated I/ADLs, overall health, disorientation (rated by the carer</a:t>
            </a:r>
            <a:r>
              <a:rPr lang="en-GB" sz="2400" dirty="0"/>
              <a:t>)</a:t>
            </a:r>
            <a:endParaRPr lang="en-GB" sz="2400" dirty="0" smtClean="0"/>
          </a:p>
          <a:p>
            <a:pPr lvl="1"/>
            <a:r>
              <a:rPr lang="en-GB" sz="2400" b="1" dirty="0" smtClean="0"/>
              <a:t>Caregiving situation: </a:t>
            </a:r>
            <a:r>
              <a:rPr lang="en-GB" sz="2400" dirty="0" smtClean="0"/>
              <a:t>co-residence, estimated hours of care per week, duration of caregiving, assistance with personal care or support with medicines</a:t>
            </a:r>
          </a:p>
          <a:p>
            <a:pPr lvl="1"/>
            <a:r>
              <a:rPr lang="en-GB" sz="2400" b="1" dirty="0" smtClean="0"/>
              <a:t>Administration of interview: </a:t>
            </a:r>
            <a:r>
              <a:rPr lang="en-GB" sz="2400" dirty="0" smtClean="0"/>
              <a:t>face-to-face, by telephone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9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16350"/>
              </p:ext>
            </p:extLst>
          </p:nvPr>
        </p:nvGraphicFramePr>
        <p:xfrm>
          <a:off x="1331640" y="188640"/>
          <a:ext cx="6768752" cy="614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6059">
                  <a:extLst>
                    <a:ext uri="{9D8B030D-6E8A-4147-A177-3AD203B41FA5}">
                      <a16:colId xmlns:a16="http://schemas.microsoft.com/office/drawing/2014/main" val="1611665769"/>
                    </a:ext>
                  </a:extLst>
                </a:gridCol>
                <a:gridCol w="2082693">
                  <a:extLst>
                    <a:ext uri="{9D8B030D-6E8A-4147-A177-3AD203B41FA5}">
                      <a16:colId xmlns:a16="http://schemas.microsoft.com/office/drawing/2014/main" val="1028694898"/>
                    </a:ext>
                  </a:extLst>
                </a:gridCol>
              </a:tblGrid>
              <a:tr h="371654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Frequency (%), or</a:t>
                      </a:r>
                    </a:p>
                    <a:p>
                      <a:r>
                        <a:rPr lang="en-GB" sz="1800" dirty="0" smtClean="0"/>
                        <a:t>Mean</a:t>
                      </a:r>
                      <a:r>
                        <a:rPr lang="en-GB" sz="1800" baseline="0" dirty="0" smtClean="0"/>
                        <a:t> (Std. Dev.)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545099"/>
                  </a:ext>
                </a:extLst>
              </a:tr>
              <a:tr h="371654">
                <a:tc>
                  <a:txBody>
                    <a:bodyPr/>
                    <a:lstStyle/>
                    <a:p>
                      <a:r>
                        <a:rPr lang="en-GB" sz="1800" b="1" i="1" dirty="0" smtClean="0"/>
                        <a:t>Characteristic</a:t>
                      </a:r>
                      <a:r>
                        <a:rPr lang="en-GB" sz="1800" b="1" i="1" baseline="0" dirty="0" smtClean="0"/>
                        <a:t> of carer</a:t>
                      </a:r>
                      <a:endParaRPr lang="en-GB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433189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Sex (male)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 (41.1%)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2022393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Age (≥65 years)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 (42.9%)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5934014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In paid employment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 (26.4%)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892055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Self-rated health (bad or very bad)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 (16.4%)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8534072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Characteristics of the care recipient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5700580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Self-rated health (bad or very bad)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 (27.4%)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672751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Disorientation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(46.5%)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4364894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I/ADLs</a:t>
                      </a:r>
                      <a:r>
                        <a:rPr lang="en-GB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difficulty *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4.98 (2.71)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2520232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Caregiving context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607552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Carer and care-recipient live together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(23.3%)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098118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Duration of caring (≥10 years)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 (52.5%)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1792762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Hours of care (≥10 hours/week)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 (85.3%)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8171559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Provides personal care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 (66.2%)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81719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Provides support with medicines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 (70.3%)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93520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Survey administration 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831540"/>
                  </a:ext>
                </a:extLst>
              </a:tr>
              <a:tr h="320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Interview by telephone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 (13.2%)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05368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7624" y="6532747"/>
            <a:ext cx="102606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*8 I/ADLs scored as 0 (able to do alone without difficulty) or 1 (with difficulty, or unable to do with or without help) 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59421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268760"/>
            <a:ext cx="7891311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81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49874"/>
              </p:ext>
            </p:extLst>
          </p:nvPr>
        </p:nvGraphicFramePr>
        <p:xfrm>
          <a:off x="1043608" y="188640"/>
          <a:ext cx="70258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67">
                  <a:extLst>
                    <a:ext uri="{9D8B030D-6E8A-4147-A177-3AD203B41FA5}">
                      <a16:colId xmlns:a16="http://schemas.microsoft.com/office/drawing/2014/main" val="1857774051"/>
                    </a:ext>
                  </a:extLst>
                </a:gridCol>
                <a:gridCol w="1721607">
                  <a:extLst>
                    <a:ext uri="{9D8B030D-6E8A-4147-A177-3AD203B41FA5}">
                      <a16:colId xmlns:a16="http://schemas.microsoft.com/office/drawing/2014/main" val="45184038"/>
                    </a:ext>
                  </a:extLst>
                </a:gridCol>
                <a:gridCol w="1873554">
                  <a:extLst>
                    <a:ext uri="{9D8B030D-6E8A-4147-A177-3AD203B41FA5}">
                      <a16:colId xmlns:a16="http://schemas.microsoft.com/office/drawing/2014/main" val="3911577841"/>
                    </a:ext>
                  </a:extLst>
                </a:gridCol>
              </a:tblGrid>
              <a:tr h="8743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ASCOT-Carer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err="1" smtClean="0"/>
                        <a:t>Unstandardised</a:t>
                      </a:r>
                      <a:r>
                        <a:rPr lang="en-GB" baseline="0" dirty="0" smtClean="0"/>
                        <a:t> coefficient (B)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Carer Strain Index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err="1" smtClean="0"/>
                        <a:t>Unstandardised</a:t>
                      </a:r>
                      <a:r>
                        <a:rPr lang="en-GB" baseline="0" dirty="0" smtClean="0"/>
                        <a:t> coefficient (B)</a:t>
                      </a:r>
                      <a:endParaRPr lang="en-GB" dirty="0" smtClean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0333972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Not working or work part-time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.84*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4083040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Social services suggested</a:t>
                      </a:r>
                      <a:r>
                        <a:rPr lang="en-GB" baseline="0" dirty="0" smtClean="0"/>
                        <a:t> I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-1.89**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4441674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S/he wouldn’t want anyone 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-1.03*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86200252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It’s expected</a:t>
                      </a:r>
                      <a:r>
                        <a:rPr lang="en-GB" baseline="0" dirty="0" smtClean="0"/>
                        <a:t> of me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1.32**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77273272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Male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1.53***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-.99**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15633037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In paid employment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1.02*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39625205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Self-rated</a:t>
                      </a:r>
                      <a:r>
                        <a:rPr lang="en-GB" baseline="0" dirty="0" smtClean="0"/>
                        <a:t> health: bad or very bad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-3.14***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3851565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</a:t>
                      </a:r>
                      <a:r>
                        <a:rPr lang="en-GB" baseline="0" dirty="0" smtClean="0"/>
                        <a:t> I/ADLs with difficulty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-.26**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.30***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2808413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Care-recipient</a:t>
                      </a:r>
                      <a:r>
                        <a:rPr lang="en-GB" baseline="0" dirty="0" smtClean="0"/>
                        <a:t> disorientation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-2.03***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1.49***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76125786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r>
                        <a:rPr lang="en-GB" dirty="0" smtClean="0"/>
                        <a:t>Caring for ≥ 10</a:t>
                      </a:r>
                      <a:r>
                        <a:rPr lang="en-GB" baseline="0" dirty="0" smtClean="0"/>
                        <a:t> years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-.81*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78121681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Caring for ≥10</a:t>
                      </a:r>
                      <a:r>
                        <a:rPr lang="en-GB" baseline="0" dirty="0" smtClean="0"/>
                        <a:t> hrs/week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-1.34*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40367065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Provides</a:t>
                      </a:r>
                      <a:r>
                        <a:rPr lang="en-GB" baseline="0" dirty="0" smtClean="0"/>
                        <a:t> h</a:t>
                      </a:r>
                      <a:r>
                        <a:rPr lang="en-GB" dirty="0" smtClean="0"/>
                        <a:t>elp</a:t>
                      </a:r>
                      <a:r>
                        <a:rPr lang="en-GB" baseline="0" dirty="0" smtClean="0"/>
                        <a:t> with medicines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1.34*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72298974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Interview by telephone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-1.54**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1.12*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78165844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376</a:t>
                      </a:r>
                      <a:endParaRPr lang="en-GB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379</a:t>
                      </a:r>
                      <a:endParaRPr lang="en-GB" b="1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076160060"/>
                  </a:ext>
                </a:extLst>
              </a:tr>
              <a:tr h="349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Adjusted R²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.38</a:t>
                      </a:r>
                      <a:endParaRPr lang="en-GB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 smtClean="0"/>
                        <a:t>.29</a:t>
                      </a:r>
                      <a:endParaRPr lang="en-GB" b="1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8039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55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Reasons for caring and </a:t>
            </a:r>
            <a:r>
              <a:rPr lang="en-GB" b="1" dirty="0" smtClean="0"/>
              <a:t>social-care related </a:t>
            </a:r>
            <a:r>
              <a:rPr lang="en-GB" b="1" dirty="0" err="1" smtClean="0"/>
              <a:t>QoL</a:t>
            </a:r>
            <a:endParaRPr lang="en-GB" b="1" dirty="0" smtClean="0"/>
          </a:p>
          <a:p>
            <a:pPr lvl="1"/>
            <a:r>
              <a:rPr lang="en-GB" dirty="0" smtClean="0"/>
              <a:t>Unavailability or unsuitability of care, and/or social expectation</a:t>
            </a:r>
          </a:p>
          <a:p>
            <a:pPr lvl="2"/>
            <a:r>
              <a:rPr lang="en-GB" dirty="0" smtClean="0"/>
              <a:t>“Social services suggested it”</a:t>
            </a:r>
          </a:p>
          <a:p>
            <a:pPr lvl="2"/>
            <a:r>
              <a:rPr lang="en-GB" dirty="0" smtClean="0"/>
              <a:t>“s/he wouldn’t want anyone else”</a:t>
            </a:r>
          </a:p>
          <a:p>
            <a:pPr lvl="1"/>
            <a:r>
              <a:rPr lang="en-GB" dirty="0" smtClean="0"/>
              <a:t>Availability and time </a:t>
            </a:r>
          </a:p>
          <a:p>
            <a:pPr lvl="2"/>
            <a:r>
              <a:rPr lang="en-GB" dirty="0" smtClean="0"/>
              <a:t>“I had the time because I was not working or working part-time”</a:t>
            </a:r>
          </a:p>
          <a:p>
            <a:pPr lvl="1"/>
            <a:r>
              <a:rPr lang="en-GB" dirty="0" smtClean="0"/>
              <a:t>Personal competence and fulfilment</a:t>
            </a:r>
          </a:p>
          <a:p>
            <a:pPr lvl="2"/>
            <a:r>
              <a:rPr lang="en-GB" dirty="0" smtClean="0"/>
              <a:t>“I have particular skills or ability to care”</a:t>
            </a:r>
          </a:p>
          <a:p>
            <a:r>
              <a:rPr lang="en-GB" dirty="0" smtClean="0"/>
              <a:t>Reasons for caring and </a:t>
            </a:r>
            <a:r>
              <a:rPr lang="en-GB" b="1" dirty="0" smtClean="0"/>
              <a:t>carer strain</a:t>
            </a:r>
          </a:p>
          <a:p>
            <a:pPr lvl="1"/>
            <a:r>
              <a:rPr lang="en-GB" dirty="0" smtClean="0"/>
              <a:t>Internalised expectation, obligation or duty</a:t>
            </a:r>
          </a:p>
          <a:p>
            <a:pPr lvl="2"/>
            <a:r>
              <a:rPr lang="en-GB" dirty="0" smtClean="0"/>
              <a:t>“It was expected of me”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6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52" y="1259632"/>
            <a:ext cx="8363272" cy="4525963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Extending the definition of ‘carer choice’ to include the initial choice of whether (or not) to provide care</a:t>
            </a:r>
          </a:p>
          <a:p>
            <a:pPr lvl="1">
              <a:spcAft>
                <a:spcPts val="1200"/>
              </a:spcAft>
            </a:pPr>
            <a:r>
              <a:rPr lang="en-GB" sz="2400" dirty="0" smtClean="0"/>
              <a:t>Especially if carers are ‘co-clients’ (Care Act (2014), ASCOF)</a:t>
            </a:r>
            <a:endParaRPr lang="en-GB" sz="2800" dirty="0" smtClean="0"/>
          </a:p>
          <a:p>
            <a:r>
              <a:rPr lang="en-GB" sz="2800" dirty="0"/>
              <a:t>A</a:t>
            </a:r>
            <a:r>
              <a:rPr lang="en-GB" sz="2800" dirty="0" smtClean="0"/>
              <a:t>wareness of structural-organisational factors and social/cultural expectation may inform long-term care policy and practice</a:t>
            </a:r>
          </a:p>
          <a:p>
            <a:pPr lvl="1"/>
            <a:r>
              <a:rPr lang="en-GB" sz="2400" dirty="0" smtClean="0"/>
              <a:t>Awareness and attitudes of health and social care professionals</a:t>
            </a:r>
          </a:p>
          <a:p>
            <a:pPr lvl="1"/>
            <a:r>
              <a:rPr lang="en-GB" sz="2400" dirty="0" smtClean="0"/>
              <a:t>Potential tensions between care-recipient and carer outcomes </a:t>
            </a:r>
          </a:p>
          <a:p>
            <a:pPr lvl="1"/>
            <a:r>
              <a:rPr lang="en-GB" sz="2400" dirty="0" smtClean="0"/>
              <a:t>Wider social narratives around care and caring </a:t>
            </a:r>
          </a:p>
          <a:p>
            <a:pPr lvl="1"/>
            <a:r>
              <a:rPr lang="en-GB" sz="2400" dirty="0" smtClean="0"/>
              <a:t>Psychosocial interventions (explore issue of choice) </a:t>
            </a: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21232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52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8147248" cy="218883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dirty="0"/>
              <a:t>The </a:t>
            </a:r>
            <a:r>
              <a:rPr lang="en-GB" dirty="0" smtClean="0"/>
              <a:t>presentation </a:t>
            </a:r>
            <a:r>
              <a:rPr lang="en-GB" dirty="0"/>
              <a:t>is based on independent research commissioned and funded by the NIHR Policy Research </a:t>
            </a:r>
            <a:r>
              <a:rPr lang="en-GB" dirty="0" smtClean="0"/>
              <a:t>Programme, the Quality and Outcomes of person-centred care policy Research Unit (QORU). </a:t>
            </a:r>
          </a:p>
          <a:p>
            <a:pPr marL="0" indent="0" algn="ctr">
              <a:buNone/>
            </a:pPr>
            <a:r>
              <a:rPr lang="en-GB" dirty="0" smtClean="0"/>
              <a:t>The </a:t>
            </a:r>
            <a:r>
              <a:rPr lang="en-GB" dirty="0"/>
              <a:t>views expressed in the publication are those of the </a:t>
            </a:r>
            <a:r>
              <a:rPr lang="en-GB" dirty="0" smtClean="0"/>
              <a:t>authors </a:t>
            </a:r>
            <a:r>
              <a:rPr lang="en-GB" dirty="0"/>
              <a:t>and not necessarily those of the NHS, the NIHR, </a:t>
            </a:r>
            <a:r>
              <a:rPr lang="en-GB" dirty="0" smtClean="0"/>
              <a:t>the </a:t>
            </a:r>
            <a:r>
              <a:rPr lang="en-GB" dirty="0"/>
              <a:t>Department of Health and Social Care or its arm’s length bodies or other government departments.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91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98005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Choice for users of long-term care services </a:t>
            </a:r>
          </a:p>
          <a:p>
            <a:pPr lvl="1"/>
            <a:r>
              <a:rPr lang="en-GB" dirty="0" smtClean="0"/>
              <a:t>The promotion of choice and control in relation to services</a:t>
            </a:r>
          </a:p>
          <a:p>
            <a:pPr lvl="1"/>
            <a:r>
              <a:rPr lang="en-GB" dirty="0" smtClean="0"/>
              <a:t>To improve quality and effectiveness of service through competition in quasi-markets</a:t>
            </a:r>
          </a:p>
          <a:p>
            <a:pPr lvl="1"/>
            <a:r>
              <a:rPr lang="en-GB" dirty="0" smtClean="0"/>
              <a:t>Individual choice as a ‘good-in-itself’</a:t>
            </a:r>
          </a:p>
          <a:p>
            <a:pPr marL="457200" lvl="1" indent="0">
              <a:buNone/>
            </a:pP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dirty="0" smtClean="0"/>
              <a:t>Extending choice to unpaid carers – how to define it? </a:t>
            </a:r>
          </a:p>
          <a:p>
            <a:pPr lvl="1"/>
            <a:r>
              <a:rPr lang="en-GB" dirty="0" smtClean="0"/>
              <a:t>In relation to care services </a:t>
            </a:r>
          </a:p>
          <a:p>
            <a:pPr lvl="1"/>
            <a:r>
              <a:rPr lang="en-GB" dirty="0" smtClean="0"/>
              <a:t>In </a:t>
            </a:r>
            <a:r>
              <a:rPr lang="en-GB" dirty="0"/>
              <a:t>relation to caregiving </a:t>
            </a:r>
            <a:r>
              <a:rPr lang="en-GB" dirty="0" smtClean="0"/>
              <a:t>(which tasks, when, how?) </a:t>
            </a:r>
          </a:p>
          <a:p>
            <a:pPr lvl="1"/>
            <a:r>
              <a:rPr lang="en-GB" dirty="0"/>
              <a:t>In relation to </a:t>
            </a:r>
            <a:r>
              <a:rPr lang="en-GB" dirty="0" smtClean="0"/>
              <a:t>whether to provide care, or not</a:t>
            </a:r>
          </a:p>
          <a:p>
            <a:pPr lvl="1"/>
            <a:endParaRPr lang="en-GB" dirty="0"/>
          </a:p>
          <a:p>
            <a:pPr marL="857250" lvl="2" indent="0">
              <a:buNone/>
            </a:pPr>
            <a:r>
              <a:rPr lang="en-GB" sz="2800" dirty="0" smtClean="0"/>
              <a:t>But this is </a:t>
            </a:r>
            <a:r>
              <a:rPr lang="en-GB" sz="2800" b="1" dirty="0" smtClean="0"/>
              <a:t>problematic</a:t>
            </a:r>
            <a:r>
              <a:rPr lang="en-GB" sz="2800" dirty="0" smtClean="0"/>
              <a:t> in long-term care systems where </a:t>
            </a:r>
            <a:r>
              <a:rPr lang="en-GB" sz="2800" b="1" dirty="0" smtClean="0"/>
              <a:t>informal care substitutes for formal care</a:t>
            </a:r>
            <a:r>
              <a:rPr lang="en-GB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935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496944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Initial choice of whether to provide care (or not)</a:t>
            </a:r>
          </a:p>
          <a:p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 smtClean="0"/>
              <a:t>Organisational-structural</a:t>
            </a:r>
            <a:r>
              <a:rPr lang="en-GB" dirty="0" smtClean="0"/>
              <a:t> (external) 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nadequacy </a:t>
            </a:r>
            <a:r>
              <a:rPr lang="en-GB" dirty="0"/>
              <a:t>of alternative sources of </a:t>
            </a:r>
            <a:r>
              <a:rPr lang="en-GB" dirty="0" smtClean="0"/>
              <a:t>care (quality, quantity) 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eighing </a:t>
            </a:r>
            <a:r>
              <a:rPr lang="en-GB" dirty="0"/>
              <a:t>up of ‘opportunity costs’ </a:t>
            </a:r>
            <a:r>
              <a:rPr lang="en-GB" dirty="0" smtClean="0"/>
              <a:t>(labour market withdrawal, foregoing </a:t>
            </a:r>
            <a:r>
              <a:rPr lang="en-GB" dirty="0"/>
              <a:t>career </a:t>
            </a:r>
            <a:r>
              <a:rPr lang="en-GB" dirty="0" smtClean="0"/>
              <a:t>advancement) </a:t>
            </a:r>
          </a:p>
          <a:p>
            <a:pPr marL="457200" lvl="1" indent="0">
              <a:buNone/>
            </a:pP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Motivational-relational </a:t>
            </a:r>
            <a:r>
              <a:rPr lang="en-GB" dirty="0"/>
              <a:t>(internal) </a:t>
            </a:r>
            <a:endParaRPr lang="en-GB" dirty="0" smtClean="0"/>
          </a:p>
          <a:p>
            <a:pPr lvl="1"/>
            <a:r>
              <a:rPr lang="en-GB" dirty="0" smtClean="0"/>
              <a:t>Nature and </a:t>
            </a:r>
            <a:r>
              <a:rPr lang="en-GB" dirty="0"/>
              <a:t>quality of the relationship </a:t>
            </a:r>
            <a:endParaRPr lang="en-GB" dirty="0" smtClean="0"/>
          </a:p>
          <a:p>
            <a:pPr lvl="1"/>
            <a:r>
              <a:rPr lang="en-GB" dirty="0" smtClean="0"/>
              <a:t>Personal values, including obligation</a:t>
            </a:r>
            <a:r>
              <a:rPr lang="en-GB" dirty="0"/>
              <a:t>, duty or </a:t>
            </a:r>
            <a:r>
              <a:rPr lang="en-GB" dirty="0" smtClean="0"/>
              <a:t>guilt – may be informed by religious </a:t>
            </a:r>
            <a:r>
              <a:rPr lang="en-GB" dirty="0"/>
              <a:t>or socio-cultural </a:t>
            </a:r>
            <a:r>
              <a:rPr lang="en-GB" dirty="0" smtClean="0"/>
              <a:t>expectations</a:t>
            </a:r>
          </a:p>
          <a:p>
            <a:pPr lvl="1"/>
            <a:r>
              <a:rPr lang="en-GB" dirty="0" smtClean="0"/>
              <a:t>Reciprocity, mutuality - desire </a:t>
            </a:r>
            <a:r>
              <a:rPr lang="en-GB" dirty="0"/>
              <a:t>to reciprocate past help </a:t>
            </a:r>
            <a:r>
              <a:rPr lang="en-GB" dirty="0" smtClean="0"/>
              <a:t>received from </a:t>
            </a:r>
            <a:r>
              <a:rPr lang="en-GB" dirty="0"/>
              <a:t>the care-recipient or someone </a:t>
            </a:r>
            <a:r>
              <a:rPr lang="en-GB" dirty="0" smtClean="0"/>
              <a:t>else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ersonal </a:t>
            </a:r>
            <a:r>
              <a:rPr lang="en-GB" dirty="0"/>
              <a:t>competence and fulfilment in providing care </a:t>
            </a:r>
          </a:p>
        </p:txBody>
      </p:sp>
    </p:spTree>
    <p:extLst>
      <p:ext uri="{BB962C8B-B14F-4D97-AF65-F5344CB8AC3E}">
        <p14:creationId xmlns:p14="http://schemas.microsoft.com/office/powerpoint/2010/main" val="17351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548680"/>
            <a:ext cx="8748464" cy="576064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dirty="0" smtClean="0"/>
              <a:t>Is there a relationship between initial reason(s) for providing care and carers’ outcomes? </a:t>
            </a:r>
            <a:endParaRPr lang="en-GB" dirty="0"/>
          </a:p>
          <a:p>
            <a:pPr lvl="1"/>
            <a:r>
              <a:rPr lang="en-GB" sz="2200" dirty="0" smtClean="0"/>
              <a:t>Obligation related to subjective carer burden (</a:t>
            </a:r>
            <a:r>
              <a:rPr lang="en-GB" sz="2200" dirty="0" err="1"/>
              <a:t>Cicirelli</a:t>
            </a:r>
            <a:r>
              <a:rPr lang="en-GB" sz="2200" dirty="0"/>
              <a:t>, </a:t>
            </a:r>
            <a:r>
              <a:rPr lang="en-GB" sz="2200" dirty="0" smtClean="0"/>
              <a:t>1993), dysfunctional thoughts and depression (</a:t>
            </a:r>
            <a:r>
              <a:rPr lang="en-GB" sz="2200" dirty="0" err="1" smtClean="0"/>
              <a:t>Losada</a:t>
            </a:r>
            <a:r>
              <a:rPr lang="en-GB" sz="2200" dirty="0" smtClean="0"/>
              <a:t> et al., 2010)</a:t>
            </a:r>
          </a:p>
          <a:p>
            <a:pPr lvl="1"/>
            <a:r>
              <a:rPr lang="en-GB" sz="2200" dirty="0"/>
              <a:t>E</a:t>
            </a:r>
            <a:r>
              <a:rPr lang="en-GB" sz="2200" dirty="0" smtClean="0"/>
              <a:t>xtrinsic </a:t>
            </a:r>
            <a:r>
              <a:rPr lang="en-GB" sz="2200" dirty="0"/>
              <a:t>socio-cultural pressures </a:t>
            </a:r>
            <a:r>
              <a:rPr lang="en-GB" sz="2200" dirty="0" smtClean="0"/>
              <a:t>are significant </a:t>
            </a:r>
            <a:r>
              <a:rPr lang="en-GB" sz="2200" dirty="0"/>
              <a:t>predictors of carer stress (</a:t>
            </a:r>
            <a:r>
              <a:rPr lang="en-GB" sz="2200" dirty="0" err="1"/>
              <a:t>Lyonette</a:t>
            </a:r>
            <a:r>
              <a:rPr lang="en-GB" sz="2200" dirty="0"/>
              <a:t> &amp; Yardley, 2003) </a:t>
            </a:r>
            <a:endParaRPr lang="en-GB" sz="2200" dirty="0" smtClean="0"/>
          </a:p>
          <a:p>
            <a:pPr lvl="1"/>
            <a:r>
              <a:rPr lang="en-GB" sz="2200" dirty="0" smtClean="0"/>
              <a:t>Low personal choice and high constraint (due to internal or external factors</a:t>
            </a:r>
            <a:r>
              <a:rPr lang="en-GB" sz="2200" dirty="0"/>
              <a:t>) </a:t>
            </a:r>
            <a:r>
              <a:rPr lang="en-GB" sz="2200" dirty="0" smtClean="0"/>
              <a:t>associated with greater risk anxiety</a:t>
            </a:r>
            <a:r>
              <a:rPr lang="en-GB" sz="2200" dirty="0"/>
              <a:t>, depression </a:t>
            </a:r>
            <a:r>
              <a:rPr lang="en-GB" sz="2200" dirty="0" smtClean="0"/>
              <a:t>(</a:t>
            </a:r>
            <a:r>
              <a:rPr lang="en-GB" sz="2200" dirty="0"/>
              <a:t>Romero-Moreno et al., 2011</a:t>
            </a:r>
            <a:r>
              <a:rPr lang="en-GB" sz="2200" dirty="0" smtClean="0"/>
              <a:t>)</a:t>
            </a:r>
          </a:p>
          <a:p>
            <a:pPr lvl="1"/>
            <a:r>
              <a:rPr lang="en-GB" sz="2200" dirty="0" smtClean="0"/>
              <a:t>Free (unconstrained) </a:t>
            </a:r>
            <a:r>
              <a:rPr lang="en-GB" sz="2200" dirty="0"/>
              <a:t>choice to </a:t>
            </a:r>
            <a:r>
              <a:rPr lang="en-GB" sz="2200" dirty="0" smtClean="0"/>
              <a:t>provide care </a:t>
            </a:r>
            <a:r>
              <a:rPr lang="en-GB" sz="2200" dirty="0"/>
              <a:t>associated </a:t>
            </a:r>
            <a:r>
              <a:rPr lang="en-GB" sz="2200" dirty="0" smtClean="0"/>
              <a:t>with greater </a:t>
            </a:r>
            <a:r>
              <a:rPr lang="en-GB" sz="2200" dirty="0"/>
              <a:t>life </a:t>
            </a:r>
            <a:r>
              <a:rPr lang="en-GB" sz="2200" dirty="0" smtClean="0"/>
              <a:t>satisfaction and </a:t>
            </a:r>
            <a:r>
              <a:rPr lang="en-GB" sz="2200" dirty="0"/>
              <a:t>positive carer experience (Al-</a:t>
            </a:r>
            <a:r>
              <a:rPr lang="en-GB" sz="2200" dirty="0" err="1"/>
              <a:t>Janabi</a:t>
            </a:r>
            <a:r>
              <a:rPr lang="en-GB" sz="2200" dirty="0"/>
              <a:t> et al., 2017).</a:t>
            </a:r>
            <a:endParaRPr lang="en-GB" sz="22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624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19268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dirty="0" smtClean="0"/>
              <a:t>Is there a relationship between initial reason(s) for providing care and carers’ outcomes? </a:t>
            </a:r>
            <a:endParaRPr lang="en-GB" sz="2400" dirty="0" smtClean="0"/>
          </a:p>
          <a:p>
            <a:pPr lvl="1"/>
            <a:r>
              <a:rPr lang="en-GB" sz="2400" dirty="0" smtClean="0"/>
              <a:t>Studies have explored the relationship between carers’ reasons for caring and subjective burden/strain, psychological health and carer experience </a:t>
            </a:r>
          </a:p>
          <a:p>
            <a:pPr lvl="1"/>
            <a:r>
              <a:rPr lang="en-GB" sz="2400" dirty="0" smtClean="0"/>
              <a:t>But there is little evidence of the relationship with </a:t>
            </a:r>
            <a:r>
              <a:rPr lang="en-GB" sz="2400" dirty="0" err="1" smtClean="0"/>
              <a:t>QoL</a:t>
            </a:r>
            <a:endParaRPr lang="en-GB" sz="2400" dirty="0" smtClean="0"/>
          </a:p>
          <a:p>
            <a:pPr lvl="1"/>
            <a:r>
              <a:rPr lang="en-GB" sz="2400" dirty="0" smtClean="0"/>
              <a:t>In England, the Care Act (2014) places responsibility on local authorities to address carers needs and </a:t>
            </a:r>
            <a:r>
              <a:rPr lang="en-GB" sz="2400" dirty="0" err="1" smtClean="0"/>
              <a:t>QoL</a:t>
            </a:r>
            <a:endParaRPr lang="en-GB" sz="2400" dirty="0" smtClean="0"/>
          </a:p>
          <a:p>
            <a:pPr lvl="2"/>
            <a:r>
              <a:rPr lang="en-GB" sz="2000" dirty="0" smtClean="0"/>
              <a:t>Social relationships</a:t>
            </a:r>
          </a:p>
          <a:p>
            <a:pPr lvl="2"/>
            <a:r>
              <a:rPr lang="en-GB" sz="2000" dirty="0" smtClean="0"/>
              <a:t>Leisure activities</a:t>
            </a:r>
          </a:p>
          <a:p>
            <a:pPr lvl="2"/>
            <a:r>
              <a:rPr lang="en-GB" sz="2000" dirty="0" smtClean="0"/>
              <a:t>Work, volunteering, training and education </a:t>
            </a:r>
          </a:p>
          <a:p>
            <a:pPr lvl="1"/>
            <a:r>
              <a:rPr lang="en-GB" sz="2400" dirty="0" smtClean="0"/>
              <a:t>Adult Social Care Outcomes Framework</a:t>
            </a:r>
          </a:p>
          <a:p>
            <a:pPr lvl="2"/>
            <a:r>
              <a:rPr lang="en-GB" sz="2000" dirty="0" smtClean="0"/>
              <a:t>Overarching measure of carers’ social care-related </a:t>
            </a:r>
            <a:r>
              <a:rPr lang="en-GB" sz="2000" dirty="0" err="1" smtClean="0"/>
              <a:t>QoL</a:t>
            </a:r>
            <a:r>
              <a:rPr lang="en-GB" sz="2000" dirty="0" smtClean="0"/>
              <a:t> as a key outcome indicator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099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8758077" cy="431447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S</a:t>
            </a:r>
            <a:r>
              <a:rPr lang="en-GB" dirty="0" smtClean="0"/>
              <a:t>urvey of carers in England (</a:t>
            </a:r>
            <a:r>
              <a:rPr lang="en-GB" i="1" dirty="0" smtClean="0"/>
              <a:t>n</a:t>
            </a:r>
            <a:r>
              <a:rPr lang="en-GB" dirty="0" smtClean="0"/>
              <a:t>=387)</a:t>
            </a:r>
            <a:endParaRPr lang="en-GB" dirty="0"/>
          </a:p>
          <a:p>
            <a:pPr lvl="1"/>
            <a:r>
              <a:rPr lang="en-GB" sz="2400" dirty="0" smtClean="0"/>
              <a:t>Recruited via users </a:t>
            </a:r>
            <a:r>
              <a:rPr lang="en-GB" sz="2400" dirty="0"/>
              <a:t>of </a:t>
            </a:r>
            <a:r>
              <a:rPr lang="en-GB" sz="2400" dirty="0" smtClean="0"/>
              <a:t>publicly-funded care </a:t>
            </a:r>
            <a:r>
              <a:rPr lang="en-GB" sz="2400" dirty="0"/>
              <a:t>services </a:t>
            </a:r>
            <a:endParaRPr lang="en-GB" sz="2400" dirty="0" smtClean="0"/>
          </a:p>
          <a:p>
            <a:pPr lvl="1"/>
            <a:r>
              <a:rPr lang="en-GB" sz="2400" dirty="0" smtClean="0"/>
              <a:t>Community-based services (e.g. domiciliary care, equipment)</a:t>
            </a:r>
            <a:endParaRPr lang="en-GB" sz="2400" dirty="0"/>
          </a:p>
          <a:p>
            <a:pPr lvl="1"/>
            <a:r>
              <a:rPr lang="en-GB" sz="2400" dirty="0" smtClean="0"/>
              <a:t>Face-to-face or telephone interview</a:t>
            </a:r>
          </a:p>
          <a:p>
            <a:pPr lvl="1"/>
            <a:r>
              <a:rPr lang="en-GB" sz="2400" dirty="0"/>
              <a:t>Between June 2013 to March 2014</a:t>
            </a:r>
          </a:p>
          <a:p>
            <a:pPr lvl="1"/>
            <a:r>
              <a:rPr lang="en-GB" sz="2400" dirty="0"/>
              <a:t>In 22 local authorities 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9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704856" cy="496845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Multiple regression (OLS) </a:t>
            </a:r>
          </a:p>
          <a:p>
            <a:r>
              <a:rPr lang="en-GB" sz="2800" b="1" dirty="0"/>
              <a:t>D</a:t>
            </a:r>
            <a:r>
              <a:rPr lang="en-GB" sz="2800" b="1" dirty="0" smtClean="0"/>
              <a:t>ependent variables: </a:t>
            </a:r>
            <a:endParaRPr lang="en-GB" sz="2800" b="1" dirty="0"/>
          </a:p>
          <a:p>
            <a:pPr marL="457200" lvl="1" indent="0">
              <a:buNone/>
            </a:pPr>
            <a:r>
              <a:rPr lang="en-GB" sz="2400" dirty="0" smtClean="0"/>
              <a:t>(1) Carer Strain Index </a:t>
            </a:r>
            <a:r>
              <a:rPr lang="en-GB" sz="1600" dirty="0" smtClean="0"/>
              <a:t>(Robinson, 1983)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GB" sz="2400" dirty="0" smtClean="0"/>
              <a:t>(2) ASCOT-Carer </a:t>
            </a:r>
            <a:r>
              <a:rPr lang="en-GB" sz="1600" dirty="0" smtClean="0"/>
              <a:t>(Rand et al, 2015)</a:t>
            </a:r>
          </a:p>
          <a:p>
            <a:pPr lvl="2"/>
            <a:r>
              <a:rPr lang="en-GB" sz="2000" dirty="0" smtClean="0"/>
              <a:t>Control over daily life</a:t>
            </a:r>
          </a:p>
          <a:p>
            <a:pPr lvl="2"/>
            <a:r>
              <a:rPr lang="en-GB" sz="2000" dirty="0" smtClean="0"/>
              <a:t>Social participation</a:t>
            </a:r>
          </a:p>
          <a:p>
            <a:pPr lvl="2"/>
            <a:r>
              <a:rPr lang="en-GB" sz="2000" dirty="0" smtClean="0"/>
              <a:t>Occupation (‘doing things I value and enjoy’) </a:t>
            </a:r>
          </a:p>
          <a:p>
            <a:pPr lvl="2"/>
            <a:r>
              <a:rPr lang="en-GB" sz="2000" dirty="0" smtClean="0"/>
              <a:t>Self-care</a:t>
            </a:r>
          </a:p>
          <a:p>
            <a:pPr lvl="2"/>
            <a:r>
              <a:rPr lang="en-GB" sz="2000" dirty="0" smtClean="0"/>
              <a:t>Personal safety</a:t>
            </a:r>
          </a:p>
          <a:p>
            <a:pPr lvl="2"/>
            <a:r>
              <a:rPr lang="en-GB" sz="2000" dirty="0" smtClean="0"/>
              <a:t>Time and space to be myself</a:t>
            </a:r>
          </a:p>
          <a:p>
            <a:pPr lvl="2"/>
            <a:r>
              <a:rPr lang="en-GB" sz="2000" dirty="0" smtClean="0"/>
              <a:t>Feeling supported and encouraged in caring role</a:t>
            </a:r>
            <a:endParaRPr lang="en-GB" sz="2000" dirty="0"/>
          </a:p>
          <a:p>
            <a:pPr marL="914400" lvl="2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4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908720"/>
            <a:ext cx="771905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1110</Words>
  <Application>Microsoft Office PowerPoint</Application>
  <PresentationFormat>On-screen Show (4:3)</PresentationFormat>
  <Paragraphs>167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Are reasons for caregiving related to carer strain and care-related quality of life?   Stacey Rand, Juliette Malley &amp;  Julien Forder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Ludlow</dc:creator>
  <cp:lastModifiedBy>Stacey Rand</cp:lastModifiedBy>
  <cp:revision>152</cp:revision>
  <dcterms:created xsi:type="dcterms:W3CDTF">2010-08-26T10:29:45Z</dcterms:created>
  <dcterms:modified xsi:type="dcterms:W3CDTF">2018-08-29T17:26:25Z</dcterms:modified>
</cp:coreProperties>
</file>