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256" r:id="rId2"/>
    <p:sldId id="260" r:id="rId3"/>
    <p:sldId id="261" r:id="rId4"/>
    <p:sldId id="262" r:id="rId5"/>
    <p:sldId id="264" r:id="rId6"/>
    <p:sldId id="265" r:id="rId7"/>
    <p:sldId id="266" r:id="rId8"/>
    <p:sldId id="267" r:id="rId9"/>
    <p:sldId id="268" r:id="rId10"/>
    <p:sldId id="269" r:id="rId11"/>
    <p:sldId id="270" r:id="rId12"/>
    <p:sldId id="271" r:id="rId13"/>
    <p:sldId id="272" r:id="rId14"/>
    <p:sldId id="273" r:id="rId15"/>
    <p:sldId id="274" r:id="rId16"/>
    <p:sldId id="276" r:id="rId17"/>
    <p:sldId id="277" r:id="rId18"/>
    <p:sldId id="278" r:id="rId19"/>
    <p:sldId id="279" r:id="rId20"/>
    <p:sldId id="280" r:id="rId21"/>
    <p:sldId id="281" r:id="rId22"/>
    <p:sldId id="282" r:id="rId23"/>
    <p:sldId id="283" r:id="rId24"/>
    <p:sldId id="284" r:id="rId25"/>
    <p:sldId id="259" r:id="rId26"/>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034"/>
    <a:srgbClr val="6C0421"/>
    <a:srgbClr val="8C2633"/>
    <a:srgbClr val="7F5E23"/>
    <a:srgbClr val="520912"/>
    <a:srgbClr val="FF85C8"/>
    <a:srgbClr val="FCD852"/>
    <a:srgbClr val="FABE00"/>
    <a:srgbClr val="D6A300"/>
    <a:srgbClr val="A47D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84" autoAdjust="0"/>
    <p:restoredTop sz="75219" autoAdjust="0"/>
  </p:normalViewPr>
  <p:slideViewPr>
    <p:cSldViewPr snapToGrid="0">
      <p:cViewPr varScale="1">
        <p:scale>
          <a:sx n="54" d="100"/>
          <a:sy n="54" d="100"/>
        </p:scale>
        <p:origin x="-160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66" y="-108"/>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Users\Damian%20Milton\Documents\Birmingham\2013\PhD%20stuff\Line%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lineChart>
        <c:grouping val="standard"/>
        <c:ser>
          <c:idx val="0"/>
          <c:order val="0"/>
          <c:tx>
            <c:strRef>
              <c:f>Sheet1!$A$2</c:f>
              <c:strCache>
                <c:ptCount val="1"/>
                <c:pt idx="0">
                  <c:v>Autistic adults</c:v>
                </c:pt>
              </c:strCache>
            </c:strRef>
          </c:tx>
          <c:marker>
            <c:symbol val="none"/>
          </c:marker>
          <c:cat>
            <c:strRef>
              <c:f>Sheet1!$B$1:$F$1</c:f>
              <c:strCache>
                <c:ptCount val="5"/>
                <c:pt idx="0">
                  <c:v>Radical</c:v>
                </c:pt>
                <c:pt idx="1">
                  <c:v>Progressive</c:v>
                </c:pt>
                <c:pt idx="2">
                  <c:v>Prag-Eclt</c:v>
                </c:pt>
                <c:pt idx="3">
                  <c:v>Functionalist</c:v>
                </c:pt>
                <c:pt idx="4">
                  <c:v>Behaviourist</c:v>
                </c:pt>
              </c:strCache>
            </c:strRef>
          </c:cat>
          <c:val>
            <c:numRef>
              <c:f>Sheet1!$B$2:$F$2</c:f>
              <c:numCache>
                <c:formatCode>General</c:formatCode>
                <c:ptCount val="5"/>
                <c:pt idx="0">
                  <c:v>7</c:v>
                </c:pt>
                <c:pt idx="1">
                  <c:v>10</c:v>
                </c:pt>
                <c:pt idx="2">
                  <c:v>7</c:v>
                </c:pt>
                <c:pt idx="3">
                  <c:v>0</c:v>
                </c:pt>
                <c:pt idx="4">
                  <c:v>2</c:v>
                </c:pt>
              </c:numCache>
            </c:numRef>
          </c:val>
        </c:ser>
        <c:ser>
          <c:idx val="1"/>
          <c:order val="1"/>
          <c:tx>
            <c:strRef>
              <c:f>Sheet1!$A$3</c:f>
              <c:strCache>
                <c:ptCount val="1"/>
                <c:pt idx="0">
                  <c:v>Non-autistic parents</c:v>
                </c:pt>
              </c:strCache>
            </c:strRef>
          </c:tx>
          <c:marker>
            <c:symbol val="none"/>
          </c:marker>
          <c:cat>
            <c:strRef>
              <c:f>Sheet1!$B$1:$F$1</c:f>
              <c:strCache>
                <c:ptCount val="5"/>
                <c:pt idx="0">
                  <c:v>Radical</c:v>
                </c:pt>
                <c:pt idx="1">
                  <c:v>Progressive</c:v>
                </c:pt>
                <c:pt idx="2">
                  <c:v>Prag-Eclt</c:v>
                </c:pt>
                <c:pt idx="3">
                  <c:v>Functionalist</c:v>
                </c:pt>
                <c:pt idx="4">
                  <c:v>Behaviourist</c:v>
                </c:pt>
              </c:strCache>
            </c:strRef>
          </c:cat>
          <c:val>
            <c:numRef>
              <c:f>Sheet1!$B$3:$F$3</c:f>
              <c:numCache>
                <c:formatCode>General</c:formatCode>
                <c:ptCount val="5"/>
                <c:pt idx="0">
                  <c:v>1</c:v>
                </c:pt>
                <c:pt idx="1">
                  <c:v>0</c:v>
                </c:pt>
                <c:pt idx="2">
                  <c:v>5</c:v>
                </c:pt>
                <c:pt idx="3">
                  <c:v>3</c:v>
                </c:pt>
                <c:pt idx="4">
                  <c:v>6</c:v>
                </c:pt>
              </c:numCache>
            </c:numRef>
          </c:val>
        </c:ser>
        <c:ser>
          <c:idx val="2"/>
          <c:order val="2"/>
          <c:tx>
            <c:strRef>
              <c:f>Sheet1!$A$4</c:f>
              <c:strCache>
                <c:ptCount val="1"/>
                <c:pt idx="0">
                  <c:v>Non-autistic practitioners and academics</c:v>
                </c:pt>
              </c:strCache>
            </c:strRef>
          </c:tx>
          <c:marker>
            <c:symbol val="none"/>
          </c:marker>
          <c:cat>
            <c:strRef>
              <c:f>Sheet1!$B$1:$F$1</c:f>
              <c:strCache>
                <c:ptCount val="5"/>
                <c:pt idx="0">
                  <c:v>Radical</c:v>
                </c:pt>
                <c:pt idx="1">
                  <c:v>Progressive</c:v>
                </c:pt>
                <c:pt idx="2">
                  <c:v>Prag-Eclt</c:v>
                </c:pt>
                <c:pt idx="3">
                  <c:v>Functionalist</c:v>
                </c:pt>
                <c:pt idx="4">
                  <c:v>Behaviourist</c:v>
                </c:pt>
              </c:strCache>
            </c:strRef>
          </c:cat>
          <c:val>
            <c:numRef>
              <c:f>Sheet1!$B$4:$F$4</c:f>
              <c:numCache>
                <c:formatCode>General</c:formatCode>
                <c:ptCount val="5"/>
                <c:pt idx="0">
                  <c:v>2</c:v>
                </c:pt>
                <c:pt idx="1">
                  <c:v>4</c:v>
                </c:pt>
                <c:pt idx="2">
                  <c:v>7</c:v>
                </c:pt>
                <c:pt idx="3">
                  <c:v>4</c:v>
                </c:pt>
                <c:pt idx="4">
                  <c:v>2</c:v>
                </c:pt>
              </c:numCache>
            </c:numRef>
          </c:val>
        </c:ser>
        <c:marker val="1"/>
        <c:axId val="61051648"/>
        <c:axId val="61053184"/>
      </c:lineChart>
      <c:catAx>
        <c:axId val="61051648"/>
        <c:scaling>
          <c:orientation val="minMax"/>
        </c:scaling>
        <c:axPos val="b"/>
        <c:tickLblPos val="nextTo"/>
        <c:crossAx val="61053184"/>
        <c:crosses val="autoZero"/>
        <c:auto val="1"/>
        <c:lblAlgn val="ctr"/>
        <c:lblOffset val="100"/>
      </c:catAx>
      <c:valAx>
        <c:axId val="61053184"/>
        <c:scaling>
          <c:orientation val="minMax"/>
        </c:scaling>
        <c:axPos val="l"/>
        <c:majorGridlines/>
        <c:numFmt formatCode="General" sourceLinked="1"/>
        <c:tickLblPos val="nextTo"/>
        <c:crossAx val="61051648"/>
        <c:crosses val="autoZero"/>
        <c:crossBetween val="between"/>
      </c:valAx>
      <c:spPr>
        <a:solidFill>
          <a:srgbClr val="FFC000"/>
        </a:solidFill>
        <a:effectLst>
          <a:outerShdw dist="50800" dir="5400000" algn="ctr" rotWithShape="0">
            <a:srgbClr val="FFFFFF">
              <a:lumMod val="95000"/>
              <a:alpha val="54000"/>
            </a:srgbClr>
          </a:outerShdw>
        </a:effectLst>
      </c:spPr>
    </c:plotArea>
    <c:legend>
      <c:legendPos val="r"/>
      <c:layout/>
      <c:spPr>
        <a:solidFill>
          <a:srgbClr val="FFC000"/>
        </a:solidFill>
      </c:sp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a:p>
        </p:txBody>
      </p:sp>
    </p:spTree>
    <p:extLst>
      <p:ext uri="{BB962C8B-B14F-4D97-AF65-F5344CB8AC3E}">
        <p14:creationId xmlns="" xmlns:p14="http://schemas.microsoft.com/office/powerpoint/2010/main" val="2857317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smtClean="0">
                <a:solidFill>
                  <a:srgbClr val="002060"/>
                </a:solidFill>
              </a:rPr>
              <a:t>The UK’s European university</a:t>
            </a:r>
            <a:endParaRPr lang="en-GB" sz="1200" dirty="0">
              <a:solidFill>
                <a:srgbClr val="002060"/>
              </a:solidFill>
            </a:endParaRPr>
          </a:p>
        </p:txBody>
      </p:sp>
      <p:sp>
        <p:nvSpPr>
          <p:cNvPr id="10" name="Text Placeholder 7"/>
          <p:cNvSpPr>
            <a:spLocks noGrp="1"/>
          </p:cNvSpPr>
          <p:nvPr>
            <p:ph type="body" sz="quarter" idx="12" hasCustomPrompt="1"/>
          </p:nvPr>
        </p:nvSpPr>
        <p:spPr>
          <a:xfrm>
            <a:off x="467544" y="989117"/>
            <a:ext cx="4176464" cy="1512168"/>
          </a:xfrm>
          <a:solidFill>
            <a:srgbClr val="6C0421"/>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hasCustomPrompt="1"/>
          </p:nvPr>
        </p:nvSpPr>
        <p:spPr>
          <a:xfrm>
            <a:off x="467545" y="2488937"/>
            <a:ext cx="4176464" cy="664498"/>
          </a:xfrm>
          <a:solidFill>
            <a:srgbClr val="6C0421"/>
          </a:solidFill>
        </p:spPr>
        <p:txBody>
          <a:bodyPr lIns="252000" tIns="0" rIns="252000" bIns="154800" anchor="ctr" anchorCtr="0"/>
          <a:lstStyle>
            <a:lvl1pPr marL="0" indent="0" algn="l">
              <a:lnSpc>
                <a:spcPts val="1380"/>
              </a:lnSpc>
              <a:spcBef>
                <a:spcPts val="0"/>
              </a:spcBef>
              <a:buNone/>
              <a:defRPr sz="1400" i="1" spc="-50" baseline="0">
                <a:solidFill>
                  <a:srgbClr val="D6A300"/>
                </a:solidFill>
                <a:latin typeface="Century Schoolbook"/>
                <a:cs typeface="Century Schoolbook"/>
              </a:defRPr>
            </a:lvl1pPr>
          </a:lstStyle>
          <a:p>
            <a:pPr lvl="0"/>
            <a:r>
              <a:rPr lang="en-US" dirty="0" smtClean="0"/>
              <a:t>Sub heading</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smtClean="0"/>
              <a:t>Footer text</a:t>
            </a:r>
            <a:endParaRPr lang="en-GB"/>
          </a:p>
        </p:txBody>
      </p:sp>
      <p:sp>
        <p:nvSpPr>
          <p:cNvPr id="3"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 xmlns:p14="http://schemas.microsoft.com/office/powerpoint/2010/main" val="176195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rgbClr val="6C0421"/>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smtClean="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smtClean="0">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 xmlns:p14="http://schemas.microsoft.com/office/powerpoint/2010/main"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a:p>
        </p:txBody>
      </p:sp>
      <p:sp>
        <p:nvSpPr>
          <p:cNvPr id="5"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 xmlns:p14="http://schemas.microsoft.com/office/powerpoint/2010/main" val="2986638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a:p>
        </p:txBody>
      </p:sp>
      <p:sp>
        <p:nvSpPr>
          <p:cNvPr id="8" name="Text Placeholder 7"/>
          <p:cNvSpPr>
            <a:spLocks noGrp="1"/>
          </p:cNvSpPr>
          <p:nvPr>
            <p:ph type="body" sz="quarter" idx="12" hasCustomPrompt="1"/>
          </p:nvPr>
        </p:nvSpPr>
        <p:spPr>
          <a:xfrm>
            <a:off x="4499992" y="764704"/>
            <a:ext cx="4176464" cy="1584176"/>
          </a:xfrm>
          <a:solidFill>
            <a:srgbClr val="6C0421"/>
          </a:solidFill>
        </p:spPr>
        <p:txBody>
          <a:bodyPr lIns="720000" tIns="273600" rIns="360000"/>
          <a:lstStyle>
            <a:lvl1pPr marL="0" indent="0">
              <a:lnSpc>
                <a:spcPts val="2600"/>
              </a:lnSpc>
              <a:buNone/>
              <a:defRPr sz="2400" spc="-100">
                <a:solidFill>
                  <a:schemeClr val="bg1"/>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3" y="2276872"/>
            <a:ext cx="4176464" cy="935658"/>
          </a:xfrm>
          <a:solidFill>
            <a:srgbClr val="6C0421"/>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 xmlns:p14="http://schemas.microsoft.com/office/powerpoint/2010/main" val="382085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smtClean="0"/>
          </a:p>
        </p:txBody>
      </p:sp>
      <p:sp>
        <p:nvSpPr>
          <p:cNvPr id="8" name="Text Placeholder 7"/>
          <p:cNvSpPr>
            <a:spLocks noGrp="1"/>
          </p:cNvSpPr>
          <p:nvPr>
            <p:ph type="body" sz="quarter" idx="12" hasCustomPrompt="1"/>
          </p:nvPr>
        </p:nvSpPr>
        <p:spPr>
          <a:xfrm>
            <a:off x="454844" y="764704"/>
            <a:ext cx="4176464" cy="1584176"/>
          </a:xfrm>
          <a:solidFill>
            <a:srgbClr val="6C0421"/>
          </a:solidFill>
        </p:spPr>
        <p:txBody>
          <a:bodyPr lIns="720000" tIns="273600" rIns="360000"/>
          <a:lstStyle>
            <a:lvl1pPr marL="0" indent="0">
              <a:lnSpc>
                <a:spcPts val="2600"/>
              </a:lnSpc>
              <a:buNone/>
              <a:defRPr sz="2400" spc="-100">
                <a:solidFill>
                  <a:srgbClr val="FFFFFF"/>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54845" y="2348880"/>
            <a:ext cx="4176464" cy="720080"/>
          </a:xfrm>
          <a:solidFill>
            <a:srgbClr val="6C0421"/>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 xmlns:p14="http://schemas.microsoft.com/office/powerpoint/2010/main" val="28850374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nl-NL" smtClean="0"/>
              <a:t>Footer text</a:t>
            </a:r>
            <a:endParaRPr lang="en-GB"/>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smtClean="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smtClean="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smtClean="0"/>
              <a:t>Caption</a:t>
            </a:r>
            <a:endParaRPr lang="en-GB" sz="1600" dirty="0"/>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smtClean="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smtClean="0"/>
              <a:t>Click to edit Master text styles</a:t>
            </a:r>
          </a:p>
        </p:txBody>
      </p:sp>
      <p:sp>
        <p:nvSpPr>
          <p:cNvPr id="12"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dirty="0"/>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nl-NL" smtClean="0"/>
              <a:t>Footer text</a:t>
            </a:r>
            <a:endParaRPr lang="en-GB"/>
          </a:p>
        </p:txBody>
      </p:sp>
      <p:sp>
        <p:nvSpPr>
          <p:cNvPr id="8" name="Slide Number Placeholder 1"/>
          <p:cNvSpPr>
            <a:spLocks noGrp="1"/>
          </p:cNvSpPr>
          <p:nvPr>
            <p:ph type="sldNum" sz="quarter" idx="11"/>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smtClean="0"/>
              <a:t>Footer text</a:t>
            </a:r>
            <a:endParaRPr lang="en-GB"/>
          </a:p>
        </p:txBody>
      </p:sp>
      <p:sp>
        <p:nvSpPr>
          <p:cNvPr id="4"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24014" y="6524625"/>
            <a:ext cx="6491186"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000"/>
            </a:lvl1pPr>
          </a:lstStyle>
          <a:p>
            <a:r>
              <a:rPr lang="nl-NL" smtClean="0"/>
              <a:t>Footer text</a:t>
            </a:r>
            <a:endParaRPr lang="en-GB" dirty="0" smtClean="0"/>
          </a:p>
        </p:txBody>
      </p:sp>
      <p:sp>
        <p:nvSpPr>
          <p:cNvPr id="4102" name="Rectangle 6"/>
          <p:cNvSpPr>
            <a:spLocks noChangeArrowheads="1"/>
          </p:cNvSpPr>
          <p:nvPr/>
        </p:nvSpPr>
        <p:spPr bwMode="auto">
          <a:xfrm>
            <a:off x="0" y="-1588"/>
            <a:ext cx="9144000" cy="287338"/>
          </a:xfrm>
          <a:prstGeom prst="rect">
            <a:avLst/>
          </a:prstGeom>
          <a:solidFill>
            <a:srgbClr val="6C0421"/>
          </a:solidFill>
          <a:ln>
            <a:noFill/>
          </a:ln>
          <a:effectLst/>
        </p:spPr>
        <p:txBody>
          <a:bodyPr wrap="none" anchor="ctr"/>
          <a:lstStyle/>
          <a:p>
            <a:endParaRPr lang="en-GB">
              <a:solidFill>
                <a:srgbClr val="D6A3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Lst>
  <p:timing>
    <p:tnLst>
      <p:par>
        <p:cTn id="1" dur="indefinite" restart="never" nodeType="tmRoot"/>
      </p:par>
    </p:tnLst>
  </p:timing>
  <p:hf hdr="0" dt="0"/>
  <p:txStyles>
    <p:titleStyle>
      <a:lvl1pPr algn="l" rtl="0" eaLnBrk="1" fontAlgn="base" hangingPunct="1">
        <a:spcBef>
          <a:spcPct val="0"/>
        </a:spcBef>
        <a:spcAft>
          <a:spcPct val="0"/>
        </a:spcAft>
        <a:defRPr sz="2800" b="1">
          <a:solidFill>
            <a:srgbClr val="800000"/>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rgbClr val="6C0421"/>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rgbClr val="6C042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Clr>
          <a:srgbClr val="6C0421"/>
        </a:buClr>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Clr>
          <a:srgbClr val="6C0421"/>
        </a:buClr>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talkaboutautism.org.uk/community/live-qa-events/010611-ari-neeman" TargetMode="External"/><Relationship Id="rId2" Type="http://schemas.openxmlformats.org/officeDocument/2006/relationships/hyperlink" Target="http://disability-studies.leeds.ac.uk/files/library/Barnes-glasgow-lecture.pdf" TargetMode="External"/><Relationship Id="rId1" Type="http://schemas.openxmlformats.org/officeDocument/2006/relationships/slideLayout" Target="../slideLayouts/slideLayout3.xml"/><Relationship Id="rId4" Type="http://schemas.openxmlformats.org/officeDocument/2006/relationships/hyperlink" Target="http://www.autreat.com/dont_mourn.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theconversation.com/behavioural-method-is-not-an-attempt-to-cure-autism-19782"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67544" y="989116"/>
            <a:ext cx="4176464" cy="1677883"/>
          </a:xfrm>
        </p:spPr>
        <p:txBody>
          <a:bodyPr/>
          <a:lstStyle/>
          <a:p>
            <a:r>
              <a:rPr lang="en-US" dirty="0" smtClean="0"/>
              <a:t>Including autistic stakeholders</a:t>
            </a:r>
            <a:endParaRPr lang="en-US" dirty="0" smtClean="0">
              <a:solidFill>
                <a:srgbClr val="D6A300"/>
              </a:solidFill>
            </a:endParaRPr>
          </a:p>
        </p:txBody>
      </p:sp>
      <p:sp>
        <p:nvSpPr>
          <p:cNvPr id="10" name="Text Placeholder 9"/>
          <p:cNvSpPr>
            <a:spLocks noGrp="1"/>
          </p:cNvSpPr>
          <p:nvPr>
            <p:ph type="body" sz="quarter" idx="13"/>
          </p:nvPr>
        </p:nvSpPr>
        <p:spPr/>
        <p:txBody>
          <a:bodyPr/>
          <a:lstStyle/>
          <a:p>
            <a:r>
              <a:rPr lang="en-US" dirty="0" smtClean="0"/>
              <a:t>Dr. Damian E M Milton</a:t>
            </a:r>
            <a:endParaRPr lang="en-US" dirty="0"/>
          </a:p>
        </p:txBody>
      </p:sp>
      <p:pic>
        <p:nvPicPr>
          <p:cNvPr id="7" name="Picture 6" descr="Participation COP.jpg"/>
          <p:cNvPicPr/>
          <p:nvPr/>
        </p:nvPicPr>
        <p:blipFill>
          <a:blip r:embed="rId3" cstate="print"/>
          <a:srcRect/>
          <a:stretch>
            <a:fillRect/>
          </a:stretch>
        </p:blipFill>
        <p:spPr bwMode="auto">
          <a:xfrm>
            <a:off x="5277897" y="3273753"/>
            <a:ext cx="3265714" cy="2455817"/>
          </a:xfrm>
          <a:prstGeom prst="rect">
            <a:avLst/>
          </a:prstGeom>
          <a:noFill/>
          <a:ln w="9525">
            <a:noFill/>
            <a:miter lim="800000"/>
            <a:headEnd/>
            <a:tailEnd/>
          </a:ln>
        </p:spPr>
      </p:pic>
    </p:spTree>
    <p:extLst>
      <p:ext uri="{BB962C8B-B14F-4D97-AF65-F5344CB8AC3E}">
        <p14:creationId xmlns="" xmlns:p14="http://schemas.microsoft.com/office/powerpoint/2010/main" val="106610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and objectives – controversies in the field</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4" y="1484313"/>
            <a:ext cx="3380764" cy="4897437"/>
          </a:xfrm>
        </p:spPr>
        <p:txBody>
          <a:bodyPr/>
          <a:lstStyle/>
          <a:p>
            <a:pPr lvl="0"/>
            <a:r>
              <a:rPr lang="en-GB" sz="2000" dirty="0" smtClean="0"/>
              <a:t>Models of disability.</a:t>
            </a:r>
          </a:p>
          <a:p>
            <a:pPr lvl="0"/>
            <a:r>
              <a:rPr lang="en-GB" sz="2000" dirty="0" err="1" smtClean="0"/>
              <a:t>Normativity</a:t>
            </a:r>
            <a:r>
              <a:rPr lang="en-GB" sz="2000" dirty="0" smtClean="0"/>
              <a:t> or the acceptance/celebration of diversity?</a:t>
            </a:r>
          </a:p>
          <a:p>
            <a:pPr lvl="0"/>
            <a:r>
              <a:rPr lang="en-GB" sz="2000" dirty="0" smtClean="0"/>
              <a:t>Behavioural outcomes and ‘social skills’ or understanding and autonomy?</a:t>
            </a:r>
          </a:p>
          <a:p>
            <a:pPr lvl="0"/>
            <a:r>
              <a:rPr lang="en-GB" sz="2000" dirty="0" err="1" smtClean="0"/>
              <a:t>Baggs</a:t>
            </a:r>
            <a:r>
              <a:rPr lang="en-GB" sz="2000" dirty="0" smtClean="0"/>
              <a:t> (2012) - communication page.</a:t>
            </a:r>
          </a:p>
          <a:p>
            <a:pPr lvl="0"/>
            <a:r>
              <a:rPr lang="en-GB" sz="2000" dirty="0" smtClean="0"/>
              <a:t>Positivist RCTs and/or building collaborative communities of practice (Wenger, 1998). </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10</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Picture 7" descr="http://ballastexistenz.files.wordpress.com/2012/06/wpid-photo-may-15-2012-614-pm.jpg"/>
          <p:cNvPicPr/>
          <p:nvPr/>
        </p:nvPicPr>
        <p:blipFill>
          <a:blip r:embed="rId2" cstate="print"/>
          <a:srcRect/>
          <a:stretch>
            <a:fillRect/>
          </a:stretch>
        </p:blipFill>
        <p:spPr bwMode="auto">
          <a:xfrm>
            <a:off x="4810125" y="1332035"/>
            <a:ext cx="4333875" cy="5772150"/>
          </a:xfrm>
          <a:prstGeom prst="rect">
            <a:avLst/>
          </a:prstGeom>
          <a:noFill/>
          <a:ln w="9525">
            <a:noFill/>
            <a:miter lim="800000"/>
            <a:headEnd/>
            <a:tailEnd/>
          </a:ln>
        </p:spPr>
      </p:pic>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AET consultation data</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11</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Content Placeholder 7"/>
          <p:cNvPicPr>
            <a:picLocks noGrp="1"/>
          </p:cNvPicPr>
          <p:nvPr>
            <p:ph idx="1"/>
          </p:nvPr>
        </p:nvPicPr>
        <p:blipFill>
          <a:blip r:embed="rId2" cstate="print"/>
          <a:srcRect l="3276" t="10000" r="14300" b="17240"/>
          <a:stretch>
            <a:fillRect/>
          </a:stretch>
        </p:blipFill>
        <p:spPr bwMode="auto">
          <a:xfrm>
            <a:off x="545122" y="1529862"/>
            <a:ext cx="8212015" cy="4330053"/>
          </a:xfrm>
          <a:prstGeom prst="rect">
            <a:avLst/>
          </a:prstGeom>
          <a:noFill/>
          <a:ln w="9525">
            <a:noFill/>
            <a:miter lim="800000"/>
            <a:headEnd/>
            <a:tailEnd/>
          </a:ln>
        </p:spPr>
      </p:pic>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perceptions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dirty="0" smtClean="0"/>
              <a:t>Findings from PhD research.</a:t>
            </a:r>
          </a:p>
          <a:p>
            <a:pPr lvl="0"/>
            <a:r>
              <a:rPr lang="en-GB" dirty="0" smtClean="0"/>
              <a:t>Significant tensions over a number of issues:</a:t>
            </a:r>
          </a:p>
          <a:p>
            <a:pPr lvl="0"/>
            <a:r>
              <a:rPr lang="en-GB" dirty="0" smtClean="0"/>
              <a:t>Celebrating the diversity of learners and not trying to ‘normalise’ them.</a:t>
            </a:r>
          </a:p>
          <a:p>
            <a:pPr lvl="0"/>
            <a:r>
              <a:rPr lang="en-GB" dirty="0" smtClean="0"/>
              <a:t>Radical change in society.</a:t>
            </a:r>
          </a:p>
          <a:p>
            <a:pPr lvl="0"/>
            <a:r>
              <a:rPr lang="en-GB" dirty="0" smtClean="0"/>
              <a:t>Pupil-led vs. teacher-led activities.</a:t>
            </a:r>
          </a:p>
          <a:p>
            <a:pPr lvl="0"/>
            <a:r>
              <a:rPr lang="en-GB" dirty="0" smtClean="0"/>
              <a:t>Social skills training and the appropriateness of behaviour.</a:t>
            </a:r>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12</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spectrum of educational views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13</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graphicFrame>
        <p:nvGraphicFramePr>
          <p:cNvPr id="8" name="Content Placeholder 7"/>
          <p:cNvGraphicFramePr>
            <a:graphicFrameLocks noGrp="1"/>
          </p:cNvGraphicFramePr>
          <p:nvPr>
            <p:ph idx="1"/>
          </p:nvPr>
        </p:nvGraphicFramePr>
        <p:xfrm>
          <a:off x="369277" y="1484313"/>
          <a:ext cx="8493370" cy="4897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ground?</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dirty="0" smtClean="0"/>
              <a:t>Not a great deal!</a:t>
            </a:r>
          </a:p>
          <a:p>
            <a:pPr lvl="0"/>
            <a:r>
              <a:rPr lang="en-GB" dirty="0" smtClean="0"/>
              <a:t>Against extreme normalisation?</a:t>
            </a:r>
          </a:p>
          <a:p>
            <a:pPr lvl="0"/>
            <a:r>
              <a:rPr lang="en-GB" dirty="0" smtClean="0"/>
              <a:t>Enabling environments? </a:t>
            </a:r>
          </a:p>
          <a:p>
            <a:pPr lvl="0"/>
            <a:r>
              <a:rPr lang="en-GB" dirty="0" smtClean="0"/>
              <a:t>Building relationships, communication and mutual understanding.</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14</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 and belonging</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Meeting personal needs</a:t>
            </a:r>
          </a:p>
          <a:p>
            <a:r>
              <a:rPr lang="en-GB" dirty="0" smtClean="0"/>
              <a:t>Living with the consequences of an </a:t>
            </a:r>
            <a:r>
              <a:rPr lang="en-GB" dirty="0" err="1" smtClean="0"/>
              <a:t>othered</a:t>
            </a:r>
            <a:r>
              <a:rPr lang="en-GB" dirty="0" smtClean="0"/>
              <a:t> identity</a:t>
            </a:r>
          </a:p>
          <a:p>
            <a:r>
              <a:rPr lang="en-GB" dirty="0" smtClean="0"/>
              <a:t>Connection and recognition</a:t>
            </a:r>
          </a:p>
          <a:p>
            <a:r>
              <a:rPr lang="en-GB" dirty="0" smtClean="0"/>
              <a:t>Relationships and advocacy</a:t>
            </a:r>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15</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Participatory research</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sz="2000" dirty="0" smtClean="0"/>
              <a:t>A range of theoretical and methodological approaches.</a:t>
            </a:r>
          </a:p>
          <a:p>
            <a:pPr lvl="0"/>
            <a:r>
              <a:rPr lang="en-GB" sz="2000" dirty="0" smtClean="0"/>
              <a:t>Yet with the main objective of handing power from the researcher to research participants, who are often community members or community-based organisations.</a:t>
            </a:r>
          </a:p>
          <a:p>
            <a:pPr lvl="0"/>
            <a:r>
              <a:rPr lang="en-GB" sz="2000" dirty="0" smtClean="0"/>
              <a:t>In participatory research, participants have control over the research agenda, the process and actions taken. </a:t>
            </a:r>
          </a:p>
          <a:p>
            <a:pPr lvl="0"/>
            <a:r>
              <a:rPr lang="en-GB" sz="2000" dirty="0" smtClean="0"/>
              <a:t>Most importantly, people themselves are the ones who analyse and reflect on the information generated, in order to obtain the findings and conclusions of the research process. </a:t>
            </a:r>
            <a:r>
              <a:rPr lang="en-GB" dirty="0" smtClean="0"/>
              <a:t> </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16</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Emancipatory</a:t>
            </a:r>
            <a:r>
              <a:rPr lang="en-US" dirty="0" smtClean="0"/>
              <a:t> research</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dirty="0" smtClean="0"/>
              <a:t>“By definition </a:t>
            </a:r>
            <a:r>
              <a:rPr lang="en-GB" dirty="0" err="1" smtClean="0"/>
              <a:t>emancipatory</a:t>
            </a:r>
            <a:r>
              <a:rPr lang="en-GB" dirty="0" smtClean="0"/>
              <a:t> disability research should be judged mainly by its ability to empower disabled people through the research process, but whether this is achievable is a highly contentious issue.” (Barnes, 2001) </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17</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3" y="1484313"/>
            <a:ext cx="5104056" cy="4897437"/>
          </a:xfrm>
        </p:spPr>
        <p:txBody>
          <a:bodyPr/>
          <a:lstStyle/>
          <a:p>
            <a:pPr lvl="0"/>
            <a:r>
              <a:rPr lang="en-GB" dirty="0" smtClean="0"/>
              <a:t>Avoiding tokenism...</a:t>
            </a:r>
          </a:p>
          <a:p>
            <a:pPr lvl="0"/>
            <a:r>
              <a:rPr lang="en-GB" dirty="0" smtClean="0"/>
              <a:t>“...place the voices and perspectives of self-advocates at the centre of the autism conversation, as we can speak with unique legitimacy and voice about our own lives.” (</a:t>
            </a:r>
            <a:r>
              <a:rPr lang="en-GB" dirty="0" err="1" smtClean="0"/>
              <a:t>Ne’eman</a:t>
            </a:r>
            <a:r>
              <a:rPr lang="en-GB" dirty="0" smtClean="0"/>
              <a:t>, 2011).</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18</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Picture 7" descr="http://images.wikia.com/southpark/images/d/d3/Token_Black2.png"/>
          <p:cNvPicPr/>
          <p:nvPr/>
        </p:nvPicPr>
        <p:blipFill>
          <a:blip r:embed="rId2" cstate="print"/>
          <a:srcRect/>
          <a:stretch>
            <a:fillRect/>
          </a:stretch>
        </p:blipFill>
        <p:spPr bwMode="auto">
          <a:xfrm>
            <a:off x="6457583" y="2967403"/>
            <a:ext cx="2066925" cy="2857500"/>
          </a:xfrm>
          <a:prstGeom prst="rect">
            <a:avLst/>
          </a:prstGeom>
          <a:noFill/>
          <a:ln w="9525">
            <a:noFill/>
            <a:miter lim="800000"/>
            <a:headEnd/>
            <a:tailEnd/>
          </a:ln>
        </p:spPr>
      </p:pic>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barriers to inclusion</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dirty="0" smtClean="0"/>
              <a:t>Cognitive and linguistic demands may impair full involvement for those with learning disabilities, yet hearing views is important for participation/contribution (Lewis and Porter, 2004).</a:t>
            </a:r>
          </a:p>
          <a:p>
            <a:pPr lvl="0"/>
            <a:r>
              <a:rPr lang="en-GB" dirty="0" smtClean="0"/>
              <a:t>Representativeness of peers and familiar adults as proxy informants (Lewis and Porter, 2004).</a:t>
            </a:r>
          </a:p>
          <a:p>
            <a:pPr lvl="0"/>
            <a:r>
              <a:rPr lang="en-GB" dirty="0" smtClean="0"/>
              <a:t>Pictures and schedules – not always sure that views reported were the children’s own (</a:t>
            </a:r>
            <a:r>
              <a:rPr lang="en-GB" dirty="0" err="1" smtClean="0"/>
              <a:t>Preece</a:t>
            </a:r>
            <a:r>
              <a:rPr lang="en-GB" dirty="0" smtClean="0"/>
              <a:t> and Jordan, 2009).</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19</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3" y="1484313"/>
            <a:ext cx="4541349" cy="4897437"/>
          </a:xfrm>
        </p:spPr>
        <p:txBody>
          <a:bodyPr/>
          <a:lstStyle/>
          <a:p>
            <a:r>
              <a:rPr lang="en-GB" dirty="0" smtClean="0"/>
              <a:t>“Some of us aren’t meant to belong.  Some of us have to turn the world upside down and shake the hell out of it until we make our own place in it.” (Lowell, 1999).</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Picture 7" descr="D:\Users\Damian Milton\Pictures\fragments\me stuff\B&amp;W 003.jpg"/>
          <p:cNvPicPr/>
          <p:nvPr/>
        </p:nvPicPr>
        <p:blipFill>
          <a:blip r:embed="rId2" cstate="print"/>
          <a:srcRect/>
          <a:stretch>
            <a:fillRect/>
          </a:stretch>
        </p:blipFill>
        <p:spPr bwMode="auto">
          <a:xfrm>
            <a:off x="6044810" y="1610751"/>
            <a:ext cx="2611120" cy="4023360"/>
          </a:xfrm>
          <a:prstGeom prst="rect">
            <a:avLst/>
          </a:prstGeom>
          <a:noFill/>
          <a:ln w="9525">
            <a:noFill/>
            <a:miter lim="800000"/>
            <a:headEnd/>
            <a:tailEnd/>
          </a:ln>
        </p:spPr>
      </p:pic>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strategies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dirty="0" smtClean="0"/>
              <a:t>Informed consent.</a:t>
            </a:r>
          </a:p>
          <a:p>
            <a:pPr lvl="0"/>
            <a:r>
              <a:rPr lang="en-GB" dirty="0" smtClean="0"/>
              <a:t>Opportunity for use of other mediums – drawing, photography, film – useful ‘aide-memoires’ (Powell and Jordan, 1992, cited in </a:t>
            </a:r>
            <a:r>
              <a:rPr lang="en-GB" dirty="0" err="1" smtClean="0"/>
              <a:t>Preece</a:t>
            </a:r>
            <a:r>
              <a:rPr lang="en-GB" dirty="0" smtClean="0"/>
              <a:t> and Jordan, 2009).</a:t>
            </a:r>
          </a:p>
          <a:p>
            <a:pPr lvl="0"/>
            <a:r>
              <a:rPr lang="en-GB" dirty="0" smtClean="0"/>
              <a:t>Concrete manipulation – piles of like and dislike.  Photographic narratives / scrapbooks (</a:t>
            </a:r>
            <a:r>
              <a:rPr lang="en-GB" dirty="0" err="1" smtClean="0"/>
              <a:t>Preece</a:t>
            </a:r>
            <a:r>
              <a:rPr lang="en-GB" dirty="0" smtClean="0"/>
              <a:t> and Jordan, 2009).</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20</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Participatory methods in practice</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sz="2000" dirty="0" smtClean="0"/>
              <a:t>The Autism Education Trust (AET) and the Transform Autism Education (TAE) project.</a:t>
            </a:r>
          </a:p>
          <a:p>
            <a:pPr lvl="0"/>
            <a:r>
              <a:rPr lang="en-GB" sz="2000" dirty="0" smtClean="0"/>
              <a:t>The Ask autism project.</a:t>
            </a:r>
          </a:p>
          <a:p>
            <a:pPr lvl="0"/>
            <a:r>
              <a:rPr lang="en-GB" sz="2000" dirty="0" smtClean="0"/>
              <a:t>The Theorising Autism Project.</a:t>
            </a:r>
          </a:p>
          <a:p>
            <a:pPr lvl="0"/>
            <a:r>
              <a:rPr lang="en-GB" sz="2000" dirty="0" smtClean="0"/>
              <a:t>The Autonomy journal.</a:t>
            </a:r>
          </a:p>
          <a:p>
            <a:pPr lvl="0"/>
            <a:r>
              <a:rPr lang="en-GB" sz="2000" dirty="0" smtClean="0"/>
              <a:t>The Cygnet mentoring project and the use of Personal construct theory (PCT).</a:t>
            </a:r>
          </a:p>
          <a:p>
            <a:pPr lvl="0"/>
            <a:r>
              <a:rPr lang="en-GB" sz="2000" dirty="0" smtClean="0"/>
              <a:t>The National Autism Project (NAP) and Westminster Commission.</a:t>
            </a:r>
          </a:p>
          <a:p>
            <a:pPr lvl="0"/>
            <a:r>
              <a:rPr lang="en-GB" sz="2000" dirty="0" smtClean="0"/>
              <a:t>Shaping Autism Research UK.</a:t>
            </a:r>
          </a:p>
          <a:p>
            <a:r>
              <a:rPr lang="en-GB" sz="2000" dirty="0" smtClean="0"/>
              <a:t>The Participatory Autism Research Centre (PARC) at London South Bank University.</a:t>
            </a:r>
          </a:p>
          <a:p>
            <a:pPr lvl="0"/>
            <a:endParaRPr lang="en-GB" sz="2000" dirty="0" smtClean="0"/>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21</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Participatory Autism Research Collective (PARC)</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sz="2000" dirty="0" smtClean="0"/>
              <a:t>Network based at LSBU promoting participatory research in the field of autism studies.</a:t>
            </a:r>
          </a:p>
          <a:p>
            <a:pPr lvl="0"/>
            <a:r>
              <a:rPr lang="en-GB" sz="2000" dirty="0" smtClean="0"/>
              <a:t>Involving autistic adults and researchers, guest researchers and students.</a:t>
            </a:r>
          </a:p>
          <a:p>
            <a:pPr lvl="0"/>
            <a:r>
              <a:rPr lang="en-GB" sz="2000" dirty="0" smtClean="0"/>
              <a:t>Held meetings, presentations and book launches.</a:t>
            </a:r>
          </a:p>
          <a:p>
            <a:pPr lvl="0"/>
            <a:r>
              <a:rPr lang="en-GB" sz="2000" dirty="0" smtClean="0"/>
              <a:t>Led to publications and stream at Learning Disability Today conference.</a:t>
            </a:r>
          </a:p>
          <a:p>
            <a:pPr lvl="0"/>
            <a:r>
              <a:rPr lang="en-GB" sz="2000" dirty="0" smtClean="0"/>
              <a:t>Shortlisted for ‘most creative community project’ at National Autistic Society annual awards 2017.</a:t>
            </a:r>
          </a:p>
          <a:p>
            <a:pPr lvl="0"/>
            <a:r>
              <a:rPr lang="en-GB" sz="2000" dirty="0" smtClean="0"/>
              <a:t>PARCautism.co.uk </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22</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dirty="0" smtClean="0"/>
              <a:t>“Traditional methods of consulting and working in partnership may not always be effective, and new avenues for connection may need to be sought, however when collaborative ventures are pursued, and when people on the autism spectrum feel included and empowered, the ability to live as one chooses greatly increases.” (Milton, 2014b).</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23</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sz="1000" dirty="0" smtClean="0"/>
              <a:t>Barnes, C. (2001), accessed at: </a:t>
            </a:r>
            <a:r>
              <a:rPr lang="en-GB" sz="1000" u="sng" dirty="0" smtClean="0">
                <a:hlinkClick r:id="rId2"/>
              </a:rPr>
              <a:t>http://disability-studies.leeds.ac.uk/files/library/Barnes-glasgow-lecture.pdf</a:t>
            </a:r>
            <a:r>
              <a:rPr lang="en-GB" sz="1000" dirty="0" smtClean="0"/>
              <a:t> </a:t>
            </a:r>
          </a:p>
          <a:p>
            <a:pPr lvl="0"/>
            <a:r>
              <a:rPr lang="en-GB" sz="1000" dirty="0" err="1" smtClean="0"/>
              <a:t>Chown</a:t>
            </a:r>
            <a:r>
              <a:rPr lang="en-GB" sz="1000" dirty="0" smtClean="0"/>
              <a:t>, N. (2014) More on the ontological status of autism and double empathy, </a:t>
            </a:r>
            <a:r>
              <a:rPr lang="en-GB" sz="1000" i="1" dirty="0" smtClean="0"/>
              <a:t>Disability and Society, </a:t>
            </a:r>
            <a:r>
              <a:rPr lang="en-GB" sz="1000" dirty="0" smtClean="0"/>
              <a:t>Vol. 29(10): 1672-1676.</a:t>
            </a:r>
          </a:p>
          <a:p>
            <a:pPr lvl="0"/>
            <a:r>
              <a:rPr lang="en-GB" sz="1000" dirty="0" smtClean="0"/>
              <a:t>Lewis, A. and Porter, J. (2004) ‘Interviewing children and young people with learning disabilities: guidelines for researchers and multi-professional practice.’  </a:t>
            </a:r>
            <a:r>
              <a:rPr lang="en-GB" sz="1000" i="1" dirty="0" smtClean="0"/>
              <a:t>British Journal of Learning Disabilities.  </a:t>
            </a:r>
            <a:r>
              <a:rPr lang="en-GB" sz="1000" dirty="0" smtClean="0"/>
              <a:t>Vol. 32: 191-197.</a:t>
            </a:r>
          </a:p>
          <a:p>
            <a:pPr lvl="0"/>
            <a:r>
              <a:rPr lang="en-GB" sz="1000" dirty="0" smtClean="0"/>
              <a:t>Lowell, E. (1999) </a:t>
            </a:r>
            <a:r>
              <a:rPr lang="en-GB" sz="1000" i="1" dirty="0" smtClean="0"/>
              <a:t>Remember Summer.  </a:t>
            </a:r>
            <a:r>
              <a:rPr lang="en-GB" sz="1000" dirty="0" smtClean="0"/>
              <a:t>London: Avon.</a:t>
            </a:r>
          </a:p>
          <a:p>
            <a:pPr lvl="0"/>
            <a:r>
              <a:rPr lang="en-GB" sz="1000" dirty="0" smtClean="0"/>
              <a:t>Milton, D. (2012) On the Ontological Status of Autism: the ‘Double Empathy Problem’. </a:t>
            </a:r>
            <a:r>
              <a:rPr lang="en-GB" sz="1000" i="1" dirty="0" smtClean="0"/>
              <a:t>Disability and Society.</a:t>
            </a:r>
            <a:r>
              <a:rPr lang="en-GB" sz="1000" dirty="0" smtClean="0"/>
              <a:t>  Vol. 27(6): 883-887.</a:t>
            </a:r>
          </a:p>
          <a:p>
            <a:pPr lvl="0"/>
            <a:r>
              <a:rPr lang="en-GB" sz="1000" dirty="0" smtClean="0"/>
              <a:t>Milton, D. (2014a) Autistic expertise: a critical reflection on the production of knowledge in autism studies. Autism: The International Journal of Research and Practice (special edition ‘Autism and Society’), </a:t>
            </a:r>
            <a:r>
              <a:rPr lang="en-GB" sz="1000" dirty="0" err="1" smtClean="0"/>
              <a:t>Onlinefirst</a:t>
            </a:r>
            <a:r>
              <a:rPr lang="en-GB" sz="1000" dirty="0" smtClean="0"/>
              <a:t>, 17/03/14.</a:t>
            </a:r>
          </a:p>
          <a:p>
            <a:pPr lvl="0"/>
            <a:r>
              <a:rPr lang="en-GB" sz="1000" dirty="0" smtClean="0"/>
              <a:t>Milton, D. (2014b) </a:t>
            </a:r>
            <a:r>
              <a:rPr lang="en-GB" sz="1000" i="1" dirty="0" smtClean="0"/>
              <a:t>What is meant by participation and inclusion, and why it can be difficult to achieve.  </a:t>
            </a:r>
            <a:r>
              <a:rPr lang="en-GB" sz="1000" dirty="0" smtClean="0"/>
              <a:t>NAS Ask autism conference: Participation and inclusion from the inside-out: autism from an autistic perspective, London Jan 2014.</a:t>
            </a:r>
          </a:p>
          <a:p>
            <a:pPr lvl="0"/>
            <a:r>
              <a:rPr lang="en-GB" sz="1000" dirty="0" err="1" smtClean="0"/>
              <a:t>Ne’eman</a:t>
            </a:r>
            <a:r>
              <a:rPr lang="en-GB" sz="1000" dirty="0" smtClean="0"/>
              <a:t>, A. (2011) Question and Answer interview, accessed at </a:t>
            </a:r>
            <a:r>
              <a:rPr lang="en-GB" sz="1000" u="sng" dirty="0" smtClean="0">
                <a:hlinkClick r:id="rId3"/>
              </a:rPr>
              <a:t>http://www.talkaboutautism.org.uk/community/live-qa-events/010611-ari-neeman</a:t>
            </a:r>
            <a:r>
              <a:rPr lang="en-GB" sz="1000" dirty="0" smtClean="0"/>
              <a:t> </a:t>
            </a:r>
          </a:p>
          <a:p>
            <a:pPr lvl="0"/>
            <a:r>
              <a:rPr lang="en-GB" sz="1000" dirty="0" err="1" smtClean="0"/>
              <a:t>Pellicano</a:t>
            </a:r>
            <a:r>
              <a:rPr lang="en-GB" sz="1000" dirty="0" smtClean="0"/>
              <a:t>, L., </a:t>
            </a:r>
            <a:r>
              <a:rPr lang="en-GB" sz="1000" dirty="0" err="1" smtClean="0"/>
              <a:t>Dinsmore</a:t>
            </a:r>
            <a:r>
              <a:rPr lang="en-GB" sz="1000" dirty="0" smtClean="0"/>
              <a:t>, A. and </a:t>
            </a:r>
            <a:r>
              <a:rPr lang="en-GB" sz="1000" dirty="0" err="1" smtClean="0"/>
              <a:t>Charman</a:t>
            </a:r>
            <a:r>
              <a:rPr lang="en-GB" sz="1000" dirty="0" smtClean="0"/>
              <a:t>, T. (2013) </a:t>
            </a:r>
            <a:r>
              <a:rPr lang="en-GB" sz="1000" i="1" dirty="0" smtClean="0"/>
              <a:t>A Future Shaped Together: Shaping Autism Research in the UK.</a:t>
            </a:r>
            <a:r>
              <a:rPr lang="en-GB" sz="1000" dirty="0" smtClean="0"/>
              <a:t>  London: Institute of Education.</a:t>
            </a:r>
          </a:p>
          <a:p>
            <a:pPr lvl="0"/>
            <a:r>
              <a:rPr lang="en-GB" sz="1000" dirty="0" err="1" smtClean="0"/>
              <a:t>Preece</a:t>
            </a:r>
            <a:r>
              <a:rPr lang="en-GB" sz="1000" dirty="0" smtClean="0"/>
              <a:t>, D. and Jordan, R. (2009) ‘Obtaining the views of children and young people with autism spectrum disorders about their experience of daily life and social care support.’  </a:t>
            </a:r>
            <a:r>
              <a:rPr lang="en-GB" sz="1000" i="1" dirty="0" smtClean="0"/>
              <a:t>British Journal of Learning Disabilities.  </a:t>
            </a:r>
            <a:r>
              <a:rPr lang="en-GB" sz="1000" dirty="0" smtClean="0"/>
              <a:t>Vol. 38, pp. 10-20.</a:t>
            </a:r>
          </a:p>
          <a:p>
            <a:pPr lvl="0"/>
            <a:r>
              <a:rPr lang="en-GB" sz="1000" dirty="0" smtClean="0"/>
              <a:t>Sinclair, J. (1993)</a:t>
            </a:r>
            <a:r>
              <a:rPr lang="en-GB" sz="1000" i="1" dirty="0" smtClean="0"/>
              <a:t> Don’t Mourn For Us </a:t>
            </a:r>
            <a:r>
              <a:rPr lang="en-GB" sz="1000" dirty="0" smtClean="0"/>
              <a:t>[online] </a:t>
            </a:r>
            <a:r>
              <a:rPr lang="en-GB" sz="1000" u="sng" dirty="0" smtClean="0">
                <a:hlinkClick r:id="rId4"/>
              </a:rPr>
              <a:t>http://www.autreat.com/dont_mourn.html</a:t>
            </a:r>
            <a:r>
              <a:rPr lang="en-GB" sz="1000" dirty="0" smtClean="0"/>
              <a:t> </a:t>
            </a:r>
          </a:p>
          <a:p>
            <a:pPr lvl="0"/>
            <a:r>
              <a:rPr lang="en-GB" sz="1000" dirty="0" smtClean="0"/>
              <a:t>United Nations (2006) </a:t>
            </a:r>
            <a:r>
              <a:rPr lang="en-GB" sz="1000" i="1" dirty="0" smtClean="0"/>
              <a:t>Convention on the Rights of Persons with Disabilities</a:t>
            </a:r>
            <a:r>
              <a:rPr lang="en-GB" sz="1000" dirty="0" smtClean="0"/>
              <a:t>.  New York: United Nations. </a:t>
            </a:r>
          </a:p>
          <a:p>
            <a:pPr lvl="0"/>
            <a:r>
              <a:rPr lang="en-GB" sz="1000" dirty="0" smtClean="0"/>
              <a:t>Wenger, E. (1998) </a:t>
            </a:r>
            <a:r>
              <a:rPr lang="en-GB" sz="1000" i="1" dirty="0" smtClean="0"/>
              <a:t>Communities of Practice: Learning, Meaning and Identity.  </a:t>
            </a:r>
            <a:r>
              <a:rPr lang="en-GB" sz="1000" dirty="0" smtClean="0"/>
              <a:t>Cambridge: Cambridge University Press.</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24</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41386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growing understanding</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4" y="1484313"/>
            <a:ext cx="5033718" cy="4897437"/>
          </a:xfrm>
        </p:spPr>
        <p:txBody>
          <a:bodyPr/>
          <a:lstStyle/>
          <a:p>
            <a:pPr lvl="0"/>
            <a:r>
              <a:rPr lang="en-GB" sz="2000" dirty="0" smtClean="0"/>
              <a:t>Obtaining the views of disabled people – requirement of policy / legislation both nationally and internationally (UN, 2006).</a:t>
            </a:r>
          </a:p>
          <a:p>
            <a:pPr lvl="0"/>
            <a:r>
              <a:rPr lang="en-GB" sz="2000" dirty="0" smtClean="0"/>
              <a:t>Lack of involvement and representation in organisations ‘for’ autistic people.</a:t>
            </a:r>
          </a:p>
          <a:p>
            <a:pPr lvl="0"/>
            <a:r>
              <a:rPr lang="en-GB" sz="2000" dirty="0" smtClean="0"/>
              <a:t>Conflict between growing autistic voice and the discourse of dysfunction, deficiency, and dependency.</a:t>
            </a:r>
          </a:p>
          <a:p>
            <a:pPr lvl="0"/>
            <a:r>
              <a:rPr lang="en-GB" sz="2000" dirty="0" smtClean="0"/>
              <a:t>A Future Shaped Together (</a:t>
            </a:r>
            <a:r>
              <a:rPr lang="en-GB" sz="2000" dirty="0" err="1" smtClean="0"/>
              <a:t>Pellicano</a:t>
            </a:r>
            <a:r>
              <a:rPr lang="en-GB" sz="2000" dirty="0" smtClean="0"/>
              <a:t> et al. 2013).</a:t>
            </a:r>
          </a:p>
          <a:p>
            <a:pPr lvl="0"/>
            <a:r>
              <a:rPr lang="en-GB" sz="2000" dirty="0" smtClean="0"/>
              <a:t>The Shaping Autism Research UK project.</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3</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Picture 7" descr="D:\Users\Damian Milton\Pictures\DSCF0311.JPG"/>
          <p:cNvPicPr/>
          <p:nvPr/>
        </p:nvPicPr>
        <p:blipFill>
          <a:blip r:embed="rId2" cstate="print"/>
          <a:srcRect/>
          <a:stretch>
            <a:fillRect/>
          </a:stretch>
        </p:blipFill>
        <p:spPr bwMode="auto">
          <a:xfrm>
            <a:off x="6375400" y="3285393"/>
            <a:ext cx="2540000" cy="1905000"/>
          </a:xfrm>
          <a:prstGeom prst="rect">
            <a:avLst/>
          </a:prstGeom>
          <a:noFill/>
          <a:ln w="9525">
            <a:noFill/>
            <a:miter lim="800000"/>
            <a:headEnd/>
            <a:tailEnd/>
          </a:ln>
        </p:spPr>
      </p:pic>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Nothing about us without us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dirty="0" smtClean="0"/>
              <a:t>Having an autonomous voice – an essential requirement for individual well-being.  </a:t>
            </a:r>
          </a:p>
          <a:p>
            <a:pPr lvl="0"/>
            <a:r>
              <a:rPr lang="en-GB" dirty="0" smtClean="0"/>
              <a:t>For people on the autism spectrum however, there can be a number of barriers to participation in wider social life.  </a:t>
            </a:r>
          </a:p>
          <a:p>
            <a:pPr lvl="0"/>
            <a:r>
              <a:rPr lang="en-GB" dirty="0" smtClean="0"/>
              <a:t>People on the autism spectrum have often been excluded from contributing towards the decisions that directly affect their own lives.</a:t>
            </a:r>
          </a:p>
          <a:p>
            <a:pPr lvl="0"/>
            <a:r>
              <a:rPr lang="en-GB" dirty="0" smtClean="0"/>
              <a:t>This has led many autistic-led advocacy groups to rally behind the slogan: ‘Nothing about us, without us’.</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4</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Idealised normalcy</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2000" dirty="0" smtClean="0"/>
              <a:t>“Another way to decide what to teach a child with autism is to understand typical child development. We should ask what key developmental skills the child has already developed, and what they need to learn next. The statutory curriculum in the countries of the UK also tells us what children should learn. Then there are pivotal behaviours that would help further development: teaching communication, social skills, daily living or academic skills that can support longer-term independence and choices.” (Prof. Richard Hastings, 2013: </a:t>
            </a:r>
            <a:r>
              <a:rPr lang="en-GB" sz="2000" u="sng" dirty="0" smtClean="0">
                <a:hlinkClick r:id="rId2"/>
              </a:rPr>
              <a:t>http://theconversation.com/behavioural-method-is-not-an-attempt-to-cure-autism-19782</a:t>
            </a:r>
            <a:r>
              <a:rPr lang="en-GB" sz="2000" dirty="0" smtClean="0"/>
              <a:t>).</a:t>
            </a:r>
            <a:endParaRPr lang="en-US" sz="2000"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5</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Normalisation</a:t>
            </a:r>
            <a:r>
              <a:rPr lang="en-US" dirty="0" smtClean="0"/>
              <a:t> and stigma</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3" y="1484313"/>
            <a:ext cx="3292841" cy="4897437"/>
          </a:xfrm>
        </p:spPr>
        <p:txBody>
          <a:bodyPr/>
          <a:lstStyle/>
          <a:p>
            <a:pPr lvl="0"/>
            <a:r>
              <a:rPr lang="en-GB" dirty="0" smtClean="0"/>
              <a:t>To be defined as abnormal in society, is often conflated with being perceived as 'pathological' in some way and to be socially stigmatised, shunned, and sanctioned.</a:t>
            </a:r>
          </a:p>
          <a:p>
            <a:pPr lvl="0"/>
            <a:r>
              <a:rPr lang="en-GB" dirty="0" smtClean="0"/>
              <a:t>The denigration of difference.</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6</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Picture 7" descr="D:\Users\Damian Milton\Pictures\fragments\me stuff\004 (2).jpg"/>
          <p:cNvPicPr/>
          <p:nvPr/>
        </p:nvPicPr>
        <p:blipFill>
          <a:blip r:embed="rId2" cstate="print"/>
          <a:srcRect/>
          <a:stretch>
            <a:fillRect/>
          </a:stretch>
        </p:blipFill>
        <p:spPr bwMode="auto">
          <a:xfrm>
            <a:off x="4723227" y="2311791"/>
            <a:ext cx="4023360" cy="3078480"/>
          </a:xfrm>
          <a:prstGeom prst="rect">
            <a:avLst/>
          </a:prstGeom>
          <a:noFill/>
        </p:spPr>
      </p:pic>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Empowerment</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dirty="0" smtClean="0"/>
              <a:t>What is meant by ‘socially appropriate’, a ‘social rule’, ‘social skill’, ‘functional’?</a:t>
            </a:r>
          </a:p>
          <a:p>
            <a:pPr lvl="0"/>
            <a:r>
              <a:rPr lang="en-GB" dirty="0" smtClean="0"/>
              <a:t>By whose standards?</a:t>
            </a:r>
          </a:p>
          <a:p>
            <a:pPr lvl="0"/>
            <a:r>
              <a:rPr lang="en-GB" dirty="0" smtClean="0"/>
              <a:t>What it means to be ‘person-centred’ – mutual respect and understanding?</a:t>
            </a:r>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7</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incomprehension</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dirty="0" smtClean="0"/>
              <a:t>“95% of people don’t understand me”.</a:t>
            </a:r>
          </a:p>
          <a:p>
            <a:pPr lvl="0"/>
            <a:endParaRPr lang="en-GB" dirty="0" smtClean="0"/>
          </a:p>
          <a:p>
            <a:pPr lvl="0"/>
            <a:r>
              <a:rPr lang="en-GB" dirty="0" smtClean="0"/>
              <a:t>“Friends are overwhelming”.</a:t>
            </a:r>
          </a:p>
          <a:p>
            <a:pPr lvl="0"/>
            <a:endParaRPr lang="en-GB" dirty="0" smtClean="0"/>
          </a:p>
          <a:p>
            <a:pPr lvl="0"/>
            <a:r>
              <a:rPr lang="en-GB" dirty="0" smtClean="0"/>
              <a:t>“Adults never leave me alone”.</a:t>
            </a:r>
          </a:p>
          <a:p>
            <a:pPr lvl="0"/>
            <a:endParaRPr lang="en-GB" dirty="0" smtClean="0"/>
          </a:p>
          <a:p>
            <a:pPr lvl="0"/>
            <a:r>
              <a:rPr lang="en-GB" dirty="0" smtClean="0"/>
              <a:t>“Adults don’t stop bullying me”.</a:t>
            </a:r>
          </a:p>
          <a:p>
            <a:pPr lvl="0"/>
            <a:endParaRPr lang="en-GB" dirty="0" smtClean="0"/>
          </a:p>
          <a:p>
            <a:pPr lvl="0"/>
            <a:r>
              <a:rPr lang="en-GB" sz="1000" dirty="0" smtClean="0"/>
              <a:t>Quotes taken from Jones et al. (2012). </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8</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double empathy problem</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3" y="1484313"/>
            <a:ext cx="4048979" cy="4897437"/>
          </a:xfrm>
        </p:spPr>
        <p:txBody>
          <a:bodyPr/>
          <a:lstStyle/>
          <a:p>
            <a:pPr lvl="0"/>
            <a:r>
              <a:rPr lang="en-GB" sz="1600" dirty="0" smtClean="0"/>
              <a:t>Building bridges between people of autistic and non-autistic dispositions is not always an easy process.  </a:t>
            </a:r>
          </a:p>
          <a:p>
            <a:pPr lvl="0"/>
            <a:r>
              <a:rPr lang="en-GB" sz="1600" dirty="0" smtClean="0"/>
              <a:t>The different perceptual worlds of the differently socially (</a:t>
            </a:r>
            <a:r>
              <a:rPr lang="en-GB" sz="1600" dirty="0" err="1" smtClean="0"/>
              <a:t>dis</a:t>
            </a:r>
            <a:r>
              <a:rPr lang="en-GB" sz="1600" dirty="0" smtClean="0"/>
              <a:t>)positioned (Milton, 2012, 2014a, </a:t>
            </a:r>
            <a:r>
              <a:rPr lang="en-GB" sz="1600" dirty="0" err="1" smtClean="0"/>
              <a:t>Chown</a:t>
            </a:r>
            <a:r>
              <a:rPr lang="en-GB" sz="1600" dirty="0" smtClean="0"/>
              <a:t>, 2014).</a:t>
            </a:r>
          </a:p>
          <a:p>
            <a:pPr lvl="0"/>
            <a:r>
              <a:rPr lang="en-GB" sz="1600" dirty="0" smtClean="0"/>
              <a:t>Empathy problems as a ‘two-way street’ (Sinclair, 1992).</a:t>
            </a:r>
          </a:p>
          <a:p>
            <a:pPr lvl="0"/>
            <a:r>
              <a:rPr lang="en-GB" sz="1600" dirty="0" smtClean="0"/>
              <a:t>In this theory, it is not only the autistic person who struggles to read the intentions and motivations of non-autistic people, but the same can also be said in reverse.  </a:t>
            </a:r>
          </a:p>
          <a:p>
            <a:pPr lvl="0"/>
            <a:r>
              <a:rPr lang="en-GB" sz="1600" dirty="0" smtClean="0"/>
              <a:t>Theory of autistic mind can often leave a great deal to be desired.</a:t>
            </a:r>
          </a:p>
          <a:p>
            <a:pPr lvl="0"/>
            <a:r>
              <a:rPr lang="en-GB" sz="1600" dirty="0" smtClean="0"/>
              <a:t>‘Fork ‘</a:t>
            </a:r>
            <a:r>
              <a:rPr lang="en-GB" sz="1600" dirty="0" err="1" smtClean="0"/>
              <a:t>andles</a:t>
            </a:r>
            <a:r>
              <a:rPr lang="en-GB" sz="1600" dirty="0" smtClean="0"/>
              <a:t>’! </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9</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Picture 7" descr="http://3.bp.blogspot.com/_HA0znfpVO9Q/TMQWgcyLw1I/AAAAAAAAAI0/n0KBf5Swikg/s1600/four_candles_screenshot_1.png"/>
          <p:cNvPicPr/>
          <p:nvPr/>
        </p:nvPicPr>
        <p:blipFill>
          <a:blip r:embed="rId2" cstate="print"/>
          <a:srcRect/>
          <a:stretch>
            <a:fillRect/>
          </a:stretch>
        </p:blipFill>
        <p:spPr bwMode="auto">
          <a:xfrm>
            <a:off x="5457042" y="3096918"/>
            <a:ext cx="3329453" cy="2457794"/>
          </a:xfrm>
          <a:prstGeom prst="rect">
            <a:avLst/>
          </a:prstGeom>
          <a:noFill/>
          <a:ln w="9525">
            <a:noFill/>
            <a:miter lim="800000"/>
            <a:headEnd/>
            <a:tailEnd/>
          </a:ln>
        </p:spPr>
      </p:pic>
    </p:spTree>
    <p:extLst>
      <p:ext uri="{BB962C8B-B14F-4D97-AF65-F5344CB8AC3E}">
        <p14:creationId xmlns="" xmlns:p14="http://schemas.microsoft.com/office/powerpoint/2010/main" val="1404571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679</TotalTime>
  <Words>1736</Words>
  <Application>Microsoft Office PowerPoint</Application>
  <PresentationFormat>On-screen Show (4:3)</PresentationFormat>
  <Paragraphs>162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kent2013</vt:lpstr>
      <vt:lpstr>Slide 1</vt:lpstr>
      <vt:lpstr>Slide 2</vt:lpstr>
      <vt:lpstr>A growing understanding</vt:lpstr>
      <vt:lpstr>Nothing about us without us</vt:lpstr>
      <vt:lpstr>Idealised normalcy</vt:lpstr>
      <vt:lpstr>Normalisation and stigma</vt:lpstr>
      <vt:lpstr>Empowerment</vt:lpstr>
      <vt:lpstr>Mutual incomprehension</vt:lpstr>
      <vt:lpstr>The double empathy problem</vt:lpstr>
      <vt:lpstr>Aims and objectives – controversies in the field</vt:lpstr>
      <vt:lpstr>AET consultation data</vt:lpstr>
      <vt:lpstr>Stakeholder perceptions</vt:lpstr>
      <vt:lpstr>A spectrum of educational views</vt:lpstr>
      <vt:lpstr>Common ground?</vt:lpstr>
      <vt:lpstr>Wellbeing and belonging</vt:lpstr>
      <vt:lpstr>Participatory research</vt:lpstr>
      <vt:lpstr>Emancipatory research</vt:lpstr>
      <vt:lpstr>Collaboration</vt:lpstr>
      <vt:lpstr>Potential barriers to inclusion</vt:lpstr>
      <vt:lpstr>Inclusive strategies</vt:lpstr>
      <vt:lpstr>Participatory methods in practice</vt:lpstr>
      <vt:lpstr>The Participatory Autism Research Collective (PARC)</vt:lpstr>
      <vt:lpstr>Conclusion</vt:lpstr>
      <vt:lpstr>References</vt:lpstr>
      <vt:lpstr>Slide 25</vt:lpstr>
    </vt:vector>
  </TitlesOfParts>
  <Company>University of Kent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Kent - PG Powerpoint template</dc:title>
  <dc:creator>Miles Banbery</dc:creator>
  <cp:lastModifiedBy>Damian Milton</cp:lastModifiedBy>
  <cp:revision>52</cp:revision>
  <dcterms:created xsi:type="dcterms:W3CDTF">2013-06-07T14:52:08Z</dcterms:created>
  <dcterms:modified xsi:type="dcterms:W3CDTF">2017-10-02T07:22:55Z</dcterms:modified>
</cp:coreProperties>
</file>