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60" r:id="rId3"/>
    <p:sldId id="261" r:id="rId4"/>
    <p:sldId id="257" r:id="rId5"/>
    <p:sldId id="258"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33CCCC"/>
    <a:srgbClr val="99CCFF"/>
    <a:srgbClr val="6699FF"/>
    <a:srgbClr val="66CC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7558" autoAdjust="0"/>
  </p:normalViewPr>
  <p:slideViewPr>
    <p:cSldViewPr snapToGrid="0">
      <p:cViewPr varScale="1">
        <p:scale>
          <a:sx n="78" d="100"/>
          <a:sy n="78" d="100"/>
        </p:scale>
        <p:origin x="1812"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945DC5-30F2-4B32-863F-5E3F2D31E228}" type="doc">
      <dgm:prSet loTypeId="urn:microsoft.com/office/officeart/2005/8/layout/hProcess9" loCatId="process" qsTypeId="urn:microsoft.com/office/officeart/2005/8/quickstyle/simple1" qsCatId="simple" csTypeId="urn:microsoft.com/office/officeart/2005/8/colors/accent1_2" csCatId="accent1" phldr="1"/>
      <dgm:spPr/>
    </dgm:pt>
    <dgm:pt modelId="{67E97465-C08B-4212-BCF4-A4CEC2BE1AD7}">
      <dgm:prSet phldrT="[Text]" custT="1"/>
      <dgm:spPr/>
      <dgm:t>
        <a:bodyPr/>
        <a:lstStyle/>
        <a:p>
          <a:r>
            <a:rPr lang="en-US" sz="1200" b="1" dirty="0" smtClean="0">
              <a:solidFill>
                <a:schemeClr val="bg1"/>
              </a:solidFill>
              <a:latin typeface="Helvetica" panose="020B0604020202020204" pitchFamily="34" charset="0"/>
              <a:cs typeface="Helvetica" panose="020B0604020202020204" pitchFamily="34" charset="0"/>
            </a:rPr>
            <a:t>Phase One</a:t>
          </a:r>
        </a:p>
        <a:p>
          <a:r>
            <a:rPr lang="en-US" sz="1200" dirty="0" smtClean="0">
              <a:solidFill>
                <a:schemeClr val="bg1"/>
              </a:solidFill>
              <a:latin typeface="Helvetica" panose="020B0604020202020204" pitchFamily="34" charset="0"/>
              <a:cs typeface="Helvetica" panose="020B0604020202020204" pitchFamily="34" charset="0"/>
            </a:rPr>
            <a:t>Dimensions of work-related quality of life</a:t>
          </a:r>
        </a:p>
      </dgm:t>
    </dgm:pt>
    <dgm:pt modelId="{29C28BA9-E530-4410-9C18-582BC73AAE76}" type="parTrans" cxnId="{D8C1697A-5C17-4B2D-8413-F86D7F2F0E6C}">
      <dgm:prSet/>
      <dgm:spPr/>
      <dgm:t>
        <a:bodyPr/>
        <a:lstStyle/>
        <a:p>
          <a:endParaRPr lang="en-US"/>
        </a:p>
      </dgm:t>
    </dgm:pt>
    <dgm:pt modelId="{0A7FE0EE-7D28-4D28-AEF8-95645E796CCE}" type="sibTrans" cxnId="{D8C1697A-5C17-4B2D-8413-F86D7F2F0E6C}">
      <dgm:prSet/>
      <dgm:spPr/>
      <dgm:t>
        <a:bodyPr/>
        <a:lstStyle/>
        <a:p>
          <a:endParaRPr lang="en-US"/>
        </a:p>
      </dgm:t>
    </dgm:pt>
    <dgm:pt modelId="{CC8E5101-5F0F-41C5-856A-F60C475B3F3B}">
      <dgm:prSet phldrT="[Text]" custT="1"/>
      <dgm:spPr/>
      <dgm:t>
        <a:bodyPr/>
        <a:lstStyle/>
        <a:p>
          <a:r>
            <a:rPr lang="en-US" sz="1200" b="1" dirty="0" smtClean="0">
              <a:solidFill>
                <a:schemeClr val="bg1"/>
              </a:solidFill>
              <a:latin typeface="Helvetica" panose="020B0604020202020204" pitchFamily="34" charset="0"/>
              <a:cs typeface="Helvetica" panose="020B0604020202020204" pitchFamily="34" charset="0"/>
            </a:rPr>
            <a:t>Phase</a:t>
          </a:r>
          <a:r>
            <a:rPr lang="en-US" sz="1200" b="1" baseline="0" dirty="0" smtClean="0">
              <a:solidFill>
                <a:schemeClr val="bg1"/>
              </a:solidFill>
              <a:latin typeface="Helvetica" panose="020B0604020202020204" pitchFamily="34" charset="0"/>
              <a:cs typeface="Helvetica" panose="020B0604020202020204" pitchFamily="34" charset="0"/>
            </a:rPr>
            <a:t> Two</a:t>
          </a:r>
        </a:p>
        <a:p>
          <a:r>
            <a:rPr lang="en-US" sz="1200" baseline="0" dirty="0" smtClean="0">
              <a:solidFill>
                <a:schemeClr val="bg1"/>
              </a:solidFill>
              <a:latin typeface="Helvetica" panose="020B0604020202020204" pitchFamily="34" charset="0"/>
              <a:cs typeface="Helvetica" panose="020B0604020202020204" pitchFamily="34" charset="0"/>
            </a:rPr>
            <a:t>Pre-tests, Cognitive interviewing, Piloting</a:t>
          </a:r>
          <a:endParaRPr lang="en-US" sz="1200" dirty="0">
            <a:solidFill>
              <a:schemeClr val="bg1"/>
            </a:solidFill>
            <a:latin typeface="Helvetica" panose="020B0604020202020204" pitchFamily="34" charset="0"/>
            <a:cs typeface="Helvetica" panose="020B0604020202020204" pitchFamily="34" charset="0"/>
          </a:endParaRPr>
        </a:p>
      </dgm:t>
    </dgm:pt>
    <dgm:pt modelId="{9AE0BF5C-6009-4066-AF9D-05B4688D383B}" type="parTrans" cxnId="{FA3D44C6-BD65-44C1-A1F8-56CBB159530E}">
      <dgm:prSet/>
      <dgm:spPr/>
      <dgm:t>
        <a:bodyPr/>
        <a:lstStyle/>
        <a:p>
          <a:endParaRPr lang="en-US"/>
        </a:p>
      </dgm:t>
    </dgm:pt>
    <dgm:pt modelId="{9B989287-AAC6-4B4D-9CFB-8A5EDD5E6C5C}" type="sibTrans" cxnId="{FA3D44C6-BD65-44C1-A1F8-56CBB159530E}">
      <dgm:prSet/>
      <dgm:spPr/>
      <dgm:t>
        <a:bodyPr/>
        <a:lstStyle/>
        <a:p>
          <a:endParaRPr lang="en-US"/>
        </a:p>
      </dgm:t>
    </dgm:pt>
    <dgm:pt modelId="{480EF0D7-FC24-4C99-A305-3CCF33BC37CC}">
      <dgm:prSet phldrT="[Text]" custT="1"/>
      <dgm:spPr/>
      <dgm:t>
        <a:bodyPr/>
        <a:lstStyle/>
        <a:p>
          <a:r>
            <a:rPr lang="en-US" sz="1200" b="1" dirty="0" smtClean="0">
              <a:solidFill>
                <a:schemeClr val="bg1"/>
              </a:solidFill>
              <a:latin typeface="Helvetica" panose="020B0604020202020204" pitchFamily="34" charset="0"/>
              <a:cs typeface="Helvetica" panose="020B0604020202020204" pitchFamily="34" charset="0"/>
            </a:rPr>
            <a:t>Phase Three</a:t>
          </a:r>
        </a:p>
        <a:p>
          <a:r>
            <a:rPr lang="en-US" sz="1200" b="0" dirty="0" smtClean="0">
              <a:solidFill>
                <a:schemeClr val="bg1"/>
              </a:solidFill>
              <a:latin typeface="Helvetica" panose="020B0604020202020204" pitchFamily="34" charset="0"/>
              <a:cs typeface="Helvetica" panose="020B0604020202020204" pitchFamily="34" charset="0"/>
            </a:rPr>
            <a:t>Validation</a:t>
          </a:r>
          <a:endParaRPr lang="en-US" sz="1200" b="0" dirty="0">
            <a:solidFill>
              <a:schemeClr val="bg1"/>
            </a:solidFill>
            <a:latin typeface="Helvetica" panose="020B0604020202020204" pitchFamily="34" charset="0"/>
            <a:cs typeface="Helvetica" panose="020B0604020202020204" pitchFamily="34" charset="0"/>
          </a:endParaRPr>
        </a:p>
      </dgm:t>
    </dgm:pt>
    <dgm:pt modelId="{12A5464E-C097-4D49-B099-D3FB048B76A1}" type="parTrans" cxnId="{3A04ADCE-2C21-4A72-A6F9-0D17BC65FE1E}">
      <dgm:prSet/>
      <dgm:spPr/>
      <dgm:t>
        <a:bodyPr/>
        <a:lstStyle/>
        <a:p>
          <a:endParaRPr lang="en-US"/>
        </a:p>
      </dgm:t>
    </dgm:pt>
    <dgm:pt modelId="{8B15EDE4-36B5-4ABC-B1A2-4AC39153B17A}" type="sibTrans" cxnId="{3A04ADCE-2C21-4A72-A6F9-0D17BC65FE1E}">
      <dgm:prSet/>
      <dgm:spPr/>
      <dgm:t>
        <a:bodyPr/>
        <a:lstStyle/>
        <a:p>
          <a:endParaRPr lang="en-US"/>
        </a:p>
      </dgm:t>
    </dgm:pt>
    <dgm:pt modelId="{67F9227D-E74A-4370-BC8C-BB463B955EE6}" type="pres">
      <dgm:prSet presAssocID="{65945DC5-30F2-4B32-863F-5E3F2D31E228}" presName="CompostProcess" presStyleCnt="0">
        <dgm:presLayoutVars>
          <dgm:dir/>
          <dgm:resizeHandles val="exact"/>
        </dgm:presLayoutVars>
      </dgm:prSet>
      <dgm:spPr/>
    </dgm:pt>
    <dgm:pt modelId="{EDDC4CB7-7D4A-4DAC-940B-E21C16A42CAE}" type="pres">
      <dgm:prSet presAssocID="{65945DC5-30F2-4B32-863F-5E3F2D31E228}" presName="arrow" presStyleLbl="bgShp" presStyleIdx="0" presStyleCnt="1" custLinFactNeighborX="-1488" custLinFactNeighborY="-603"/>
      <dgm:spPr/>
    </dgm:pt>
    <dgm:pt modelId="{1E630CC5-9A0E-4D01-84C4-432895FF2C37}" type="pres">
      <dgm:prSet presAssocID="{65945DC5-30F2-4B32-863F-5E3F2D31E228}" presName="linearProcess" presStyleCnt="0"/>
      <dgm:spPr/>
    </dgm:pt>
    <dgm:pt modelId="{5AD76581-E946-41C6-A792-F41C20EA8024}" type="pres">
      <dgm:prSet presAssocID="{67E97465-C08B-4212-BCF4-A4CEC2BE1AD7}" presName="textNode" presStyleLbl="node1" presStyleIdx="0" presStyleCnt="3">
        <dgm:presLayoutVars>
          <dgm:bulletEnabled val="1"/>
        </dgm:presLayoutVars>
      </dgm:prSet>
      <dgm:spPr/>
      <dgm:t>
        <a:bodyPr/>
        <a:lstStyle/>
        <a:p>
          <a:endParaRPr lang="en-US"/>
        </a:p>
      </dgm:t>
    </dgm:pt>
    <dgm:pt modelId="{2A6EC942-70E7-4892-81A2-97D8E4B10188}" type="pres">
      <dgm:prSet presAssocID="{0A7FE0EE-7D28-4D28-AEF8-95645E796CCE}" presName="sibTrans" presStyleCnt="0"/>
      <dgm:spPr/>
    </dgm:pt>
    <dgm:pt modelId="{557EE31F-756D-4FB0-96B7-F0FC4191756F}" type="pres">
      <dgm:prSet presAssocID="{CC8E5101-5F0F-41C5-856A-F60C475B3F3B}" presName="textNode" presStyleLbl="node1" presStyleIdx="1" presStyleCnt="3">
        <dgm:presLayoutVars>
          <dgm:bulletEnabled val="1"/>
        </dgm:presLayoutVars>
      </dgm:prSet>
      <dgm:spPr/>
      <dgm:t>
        <a:bodyPr/>
        <a:lstStyle/>
        <a:p>
          <a:endParaRPr lang="en-US"/>
        </a:p>
      </dgm:t>
    </dgm:pt>
    <dgm:pt modelId="{D11E631E-ABF8-4A17-A47A-40DD62C61E1C}" type="pres">
      <dgm:prSet presAssocID="{9B989287-AAC6-4B4D-9CFB-8A5EDD5E6C5C}" presName="sibTrans" presStyleCnt="0"/>
      <dgm:spPr/>
    </dgm:pt>
    <dgm:pt modelId="{A3FAF7CC-2D33-4984-863A-9BB6942D7D2C}" type="pres">
      <dgm:prSet presAssocID="{480EF0D7-FC24-4C99-A305-3CCF33BC37CC}" presName="textNode" presStyleLbl="node1" presStyleIdx="2" presStyleCnt="3">
        <dgm:presLayoutVars>
          <dgm:bulletEnabled val="1"/>
        </dgm:presLayoutVars>
      </dgm:prSet>
      <dgm:spPr/>
      <dgm:t>
        <a:bodyPr/>
        <a:lstStyle/>
        <a:p>
          <a:endParaRPr lang="en-US"/>
        </a:p>
      </dgm:t>
    </dgm:pt>
  </dgm:ptLst>
  <dgm:cxnLst>
    <dgm:cxn modelId="{FA3D44C6-BD65-44C1-A1F8-56CBB159530E}" srcId="{65945DC5-30F2-4B32-863F-5E3F2D31E228}" destId="{CC8E5101-5F0F-41C5-856A-F60C475B3F3B}" srcOrd="1" destOrd="0" parTransId="{9AE0BF5C-6009-4066-AF9D-05B4688D383B}" sibTransId="{9B989287-AAC6-4B4D-9CFB-8A5EDD5E6C5C}"/>
    <dgm:cxn modelId="{DEF837A6-6C96-4E58-8991-712390EC1663}" type="presOf" srcId="{67E97465-C08B-4212-BCF4-A4CEC2BE1AD7}" destId="{5AD76581-E946-41C6-A792-F41C20EA8024}" srcOrd="0" destOrd="0" presId="urn:microsoft.com/office/officeart/2005/8/layout/hProcess9"/>
    <dgm:cxn modelId="{F325334A-9AF3-4FF7-81E1-8CFE61C88937}" type="presOf" srcId="{480EF0D7-FC24-4C99-A305-3CCF33BC37CC}" destId="{A3FAF7CC-2D33-4984-863A-9BB6942D7D2C}" srcOrd="0" destOrd="0" presId="urn:microsoft.com/office/officeart/2005/8/layout/hProcess9"/>
    <dgm:cxn modelId="{D8C1697A-5C17-4B2D-8413-F86D7F2F0E6C}" srcId="{65945DC5-30F2-4B32-863F-5E3F2D31E228}" destId="{67E97465-C08B-4212-BCF4-A4CEC2BE1AD7}" srcOrd="0" destOrd="0" parTransId="{29C28BA9-E530-4410-9C18-582BC73AAE76}" sibTransId="{0A7FE0EE-7D28-4D28-AEF8-95645E796CCE}"/>
    <dgm:cxn modelId="{85029F0F-2FCC-422C-8E46-1476A91B682B}" type="presOf" srcId="{65945DC5-30F2-4B32-863F-5E3F2D31E228}" destId="{67F9227D-E74A-4370-BC8C-BB463B955EE6}" srcOrd="0" destOrd="0" presId="urn:microsoft.com/office/officeart/2005/8/layout/hProcess9"/>
    <dgm:cxn modelId="{31D157A3-7071-4C59-8504-C1B8AE384070}" type="presOf" srcId="{CC8E5101-5F0F-41C5-856A-F60C475B3F3B}" destId="{557EE31F-756D-4FB0-96B7-F0FC4191756F}" srcOrd="0" destOrd="0" presId="urn:microsoft.com/office/officeart/2005/8/layout/hProcess9"/>
    <dgm:cxn modelId="{3A04ADCE-2C21-4A72-A6F9-0D17BC65FE1E}" srcId="{65945DC5-30F2-4B32-863F-5E3F2D31E228}" destId="{480EF0D7-FC24-4C99-A305-3CCF33BC37CC}" srcOrd="2" destOrd="0" parTransId="{12A5464E-C097-4D49-B099-D3FB048B76A1}" sibTransId="{8B15EDE4-36B5-4ABC-B1A2-4AC39153B17A}"/>
    <dgm:cxn modelId="{7F77CB0F-2094-4C64-B126-1BA8A693A56C}" type="presParOf" srcId="{67F9227D-E74A-4370-BC8C-BB463B955EE6}" destId="{EDDC4CB7-7D4A-4DAC-940B-E21C16A42CAE}" srcOrd="0" destOrd="0" presId="urn:microsoft.com/office/officeart/2005/8/layout/hProcess9"/>
    <dgm:cxn modelId="{A9C1E8E6-90F3-4468-9BBC-E475A9C30587}" type="presParOf" srcId="{67F9227D-E74A-4370-BC8C-BB463B955EE6}" destId="{1E630CC5-9A0E-4D01-84C4-432895FF2C37}" srcOrd="1" destOrd="0" presId="urn:microsoft.com/office/officeart/2005/8/layout/hProcess9"/>
    <dgm:cxn modelId="{683664CA-D5FB-404B-B131-E125E1F653BC}" type="presParOf" srcId="{1E630CC5-9A0E-4D01-84C4-432895FF2C37}" destId="{5AD76581-E946-41C6-A792-F41C20EA8024}" srcOrd="0" destOrd="0" presId="urn:microsoft.com/office/officeart/2005/8/layout/hProcess9"/>
    <dgm:cxn modelId="{990E76F2-4110-4188-8BB1-5AE7A746D448}" type="presParOf" srcId="{1E630CC5-9A0E-4D01-84C4-432895FF2C37}" destId="{2A6EC942-70E7-4892-81A2-97D8E4B10188}" srcOrd="1" destOrd="0" presId="urn:microsoft.com/office/officeart/2005/8/layout/hProcess9"/>
    <dgm:cxn modelId="{BDC6FB5A-4730-4B0E-9D32-91E64BFA19E4}" type="presParOf" srcId="{1E630CC5-9A0E-4D01-84C4-432895FF2C37}" destId="{557EE31F-756D-4FB0-96B7-F0FC4191756F}" srcOrd="2" destOrd="0" presId="urn:microsoft.com/office/officeart/2005/8/layout/hProcess9"/>
    <dgm:cxn modelId="{E838F5C9-42E7-465E-899A-41D8E810402C}" type="presParOf" srcId="{1E630CC5-9A0E-4D01-84C4-432895FF2C37}" destId="{D11E631E-ABF8-4A17-A47A-40DD62C61E1C}" srcOrd="3" destOrd="0" presId="urn:microsoft.com/office/officeart/2005/8/layout/hProcess9"/>
    <dgm:cxn modelId="{76CDB461-6977-4CA9-A289-684A6122F750}" type="presParOf" srcId="{1E630CC5-9A0E-4D01-84C4-432895FF2C37}" destId="{A3FAF7CC-2D33-4984-863A-9BB6942D7D2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C4CB7-7D4A-4DAC-940B-E21C16A42CAE}">
      <dsp:nvSpPr>
        <dsp:cNvPr id="0" name=""/>
        <dsp:cNvSpPr/>
      </dsp:nvSpPr>
      <dsp:spPr>
        <a:xfrm>
          <a:off x="350510" y="0"/>
          <a:ext cx="4778255" cy="203775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D76581-E946-41C6-A792-F41C20EA8024}">
      <dsp:nvSpPr>
        <dsp:cNvPr id="0" name=""/>
        <dsp:cNvSpPr/>
      </dsp:nvSpPr>
      <dsp:spPr>
        <a:xfrm>
          <a:off x="0" y="611326"/>
          <a:ext cx="1686443" cy="8151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latin typeface="Helvetica" panose="020B0604020202020204" pitchFamily="34" charset="0"/>
              <a:cs typeface="Helvetica" panose="020B0604020202020204" pitchFamily="34" charset="0"/>
            </a:rPr>
            <a:t>Phase One</a:t>
          </a:r>
        </a:p>
        <a:p>
          <a:pPr lvl="0" algn="ctr" defTabSz="533400">
            <a:lnSpc>
              <a:spcPct val="90000"/>
            </a:lnSpc>
            <a:spcBef>
              <a:spcPct val="0"/>
            </a:spcBef>
            <a:spcAft>
              <a:spcPct val="35000"/>
            </a:spcAft>
          </a:pPr>
          <a:r>
            <a:rPr lang="en-US" sz="1200" kern="1200" dirty="0" smtClean="0">
              <a:solidFill>
                <a:schemeClr val="bg1"/>
              </a:solidFill>
              <a:latin typeface="Helvetica" panose="020B0604020202020204" pitchFamily="34" charset="0"/>
              <a:cs typeface="Helvetica" panose="020B0604020202020204" pitchFamily="34" charset="0"/>
            </a:rPr>
            <a:t>Dimensions of work-related quality of life</a:t>
          </a:r>
        </a:p>
      </dsp:txBody>
      <dsp:txXfrm>
        <a:off x="39790" y="651116"/>
        <a:ext cx="1606863" cy="735521"/>
      </dsp:txXfrm>
    </dsp:sp>
    <dsp:sp modelId="{557EE31F-756D-4FB0-96B7-F0FC4191756F}">
      <dsp:nvSpPr>
        <dsp:cNvPr id="0" name=""/>
        <dsp:cNvSpPr/>
      </dsp:nvSpPr>
      <dsp:spPr>
        <a:xfrm>
          <a:off x="1967516" y="611326"/>
          <a:ext cx="1686443" cy="8151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latin typeface="Helvetica" panose="020B0604020202020204" pitchFamily="34" charset="0"/>
              <a:cs typeface="Helvetica" panose="020B0604020202020204" pitchFamily="34" charset="0"/>
            </a:rPr>
            <a:t>Phase</a:t>
          </a:r>
          <a:r>
            <a:rPr lang="en-US" sz="1200" b="1" kern="1200" baseline="0" dirty="0" smtClean="0">
              <a:solidFill>
                <a:schemeClr val="bg1"/>
              </a:solidFill>
              <a:latin typeface="Helvetica" panose="020B0604020202020204" pitchFamily="34" charset="0"/>
              <a:cs typeface="Helvetica" panose="020B0604020202020204" pitchFamily="34" charset="0"/>
            </a:rPr>
            <a:t> Two</a:t>
          </a:r>
        </a:p>
        <a:p>
          <a:pPr lvl="0" algn="ctr" defTabSz="533400">
            <a:lnSpc>
              <a:spcPct val="90000"/>
            </a:lnSpc>
            <a:spcBef>
              <a:spcPct val="0"/>
            </a:spcBef>
            <a:spcAft>
              <a:spcPct val="35000"/>
            </a:spcAft>
          </a:pPr>
          <a:r>
            <a:rPr lang="en-US" sz="1200" kern="1200" baseline="0" dirty="0" smtClean="0">
              <a:solidFill>
                <a:schemeClr val="bg1"/>
              </a:solidFill>
              <a:latin typeface="Helvetica" panose="020B0604020202020204" pitchFamily="34" charset="0"/>
              <a:cs typeface="Helvetica" panose="020B0604020202020204" pitchFamily="34" charset="0"/>
            </a:rPr>
            <a:t>Pre-tests, Cognitive interviewing, Piloting</a:t>
          </a:r>
          <a:endParaRPr lang="en-US" sz="1200" kern="1200" dirty="0">
            <a:solidFill>
              <a:schemeClr val="bg1"/>
            </a:solidFill>
            <a:latin typeface="Helvetica" panose="020B0604020202020204" pitchFamily="34" charset="0"/>
            <a:cs typeface="Helvetica" panose="020B0604020202020204" pitchFamily="34" charset="0"/>
          </a:endParaRPr>
        </a:p>
      </dsp:txBody>
      <dsp:txXfrm>
        <a:off x="2007306" y="651116"/>
        <a:ext cx="1606863" cy="735521"/>
      </dsp:txXfrm>
    </dsp:sp>
    <dsp:sp modelId="{A3FAF7CC-2D33-4984-863A-9BB6942D7D2C}">
      <dsp:nvSpPr>
        <dsp:cNvPr id="0" name=""/>
        <dsp:cNvSpPr/>
      </dsp:nvSpPr>
      <dsp:spPr>
        <a:xfrm>
          <a:off x="3935033" y="611326"/>
          <a:ext cx="1686443" cy="8151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latin typeface="Helvetica" panose="020B0604020202020204" pitchFamily="34" charset="0"/>
              <a:cs typeface="Helvetica" panose="020B0604020202020204" pitchFamily="34" charset="0"/>
            </a:rPr>
            <a:t>Phase Three</a:t>
          </a:r>
        </a:p>
        <a:p>
          <a:pPr lvl="0" algn="ctr" defTabSz="533400">
            <a:lnSpc>
              <a:spcPct val="90000"/>
            </a:lnSpc>
            <a:spcBef>
              <a:spcPct val="0"/>
            </a:spcBef>
            <a:spcAft>
              <a:spcPct val="35000"/>
            </a:spcAft>
          </a:pPr>
          <a:r>
            <a:rPr lang="en-US" sz="1200" b="0" kern="1200" dirty="0" smtClean="0">
              <a:solidFill>
                <a:schemeClr val="bg1"/>
              </a:solidFill>
              <a:latin typeface="Helvetica" panose="020B0604020202020204" pitchFamily="34" charset="0"/>
              <a:cs typeface="Helvetica" panose="020B0604020202020204" pitchFamily="34" charset="0"/>
            </a:rPr>
            <a:t>Validation</a:t>
          </a:r>
          <a:endParaRPr lang="en-US" sz="1200" b="0" kern="1200" dirty="0">
            <a:solidFill>
              <a:schemeClr val="bg1"/>
            </a:solidFill>
            <a:latin typeface="Helvetica" panose="020B0604020202020204" pitchFamily="34" charset="0"/>
            <a:cs typeface="Helvetica" panose="020B0604020202020204" pitchFamily="34" charset="0"/>
          </a:endParaRPr>
        </a:p>
      </dsp:txBody>
      <dsp:txXfrm>
        <a:off x="3974823" y="651116"/>
        <a:ext cx="1606863" cy="73552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6D412E-CB03-477F-B1CB-9D5944F3DB85}" type="datetimeFigureOut">
              <a:rPr lang="en-GB" smtClean="0"/>
              <a:t>22/01/2020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219C48-67F0-4CA6-9AD8-D8A8AF2AE938}" type="slidenum">
              <a:rPr lang="en-GB" smtClean="0"/>
              <a:t>‹#›</a:t>
            </a:fld>
            <a:endParaRPr lang="en-GB" dirty="0"/>
          </a:p>
        </p:txBody>
      </p:sp>
    </p:spTree>
    <p:extLst>
      <p:ext uri="{BB962C8B-B14F-4D97-AF65-F5344CB8AC3E}">
        <p14:creationId xmlns:p14="http://schemas.microsoft.com/office/powerpoint/2010/main" val="2321632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Good afternoon </a:t>
            </a:r>
            <a:r>
              <a:rPr lang="en-GB" baseline="0" dirty="0" smtClean="0"/>
              <a:t>to everyone. On behalf of the ASCOT-team I would like to give you a brief overview of ASCOT-Staff project. This project has started only in September 2019 so we are still relatively at early stages of the project. Therefore I will focus on the aim of the project, how we are going to answer our research question and what we hope to achieve with this project in the upcoming minutes. </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2C219C48-67F0-4CA6-9AD8-D8A8AF2AE938}" type="slidenum">
              <a:rPr lang="en-GB" smtClean="0"/>
              <a:t>1</a:t>
            </a:fld>
            <a:endParaRPr lang="en-GB" dirty="0"/>
          </a:p>
        </p:txBody>
      </p:sp>
    </p:spTree>
    <p:extLst>
      <p:ext uri="{BB962C8B-B14F-4D97-AF65-F5344CB8AC3E}">
        <p14:creationId xmlns:p14="http://schemas.microsoft.com/office/powerpoint/2010/main" val="1970493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you could see from the title ASCOT-Staff</a:t>
            </a:r>
            <a:r>
              <a:rPr lang="en-GB" baseline="0" dirty="0" smtClean="0"/>
              <a:t> project represents a first phase of developing a scale that would measure work-related quality of life among people who work in adult social care. </a:t>
            </a:r>
          </a:p>
          <a:p>
            <a:endParaRPr lang="en-GB" baseline="0" dirty="0" smtClean="0"/>
          </a:p>
          <a:p>
            <a:r>
              <a:rPr lang="en-GB" baseline="0" dirty="0" smtClean="0"/>
              <a:t>What does it mean exactly? At the moment there is no measure of work related quality of life in the context of adult social care. More importantly there is also no agreement among researchers what work-related quality of life is in the context of adult social care. Therefore as a first step we try to understand what work-related quality of life is by asking questions such how working in adult social care impacts workers quality of life? What aspects of their work would improve their quality of life etc. </a:t>
            </a:r>
          </a:p>
          <a:p>
            <a:endParaRPr lang="en-GB" baseline="0" dirty="0" smtClean="0"/>
          </a:p>
          <a:p>
            <a:r>
              <a:rPr lang="en-GB" baseline="0" dirty="0" smtClean="0"/>
              <a:t>Even though very little is known at the moment about work-related quality of life among people working in adult social care, we know form other professions that WRQoL is an important concept. Good work-related quality of life is linked to better mental and physical wellbeing, lower turnover rates and better retention rates. Importantly better WRQoL is linked with better quality care. So it is quit crucial to understand what work-related quality of life is so we can then develop a scale to measure it. </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C219C48-67F0-4CA6-9AD8-D8A8AF2AE938}" type="slidenum">
              <a:rPr lang="en-GB" smtClean="0"/>
              <a:t>2</a:t>
            </a:fld>
            <a:endParaRPr lang="en-GB" dirty="0"/>
          </a:p>
        </p:txBody>
      </p:sp>
    </p:spTree>
    <p:extLst>
      <p:ext uri="{BB962C8B-B14F-4D97-AF65-F5344CB8AC3E}">
        <p14:creationId xmlns:p14="http://schemas.microsoft.com/office/powerpoint/2010/main" val="1767111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understand what are the components of</a:t>
            </a:r>
            <a:r>
              <a:rPr lang="en-GB" baseline="0" dirty="0" smtClean="0"/>
              <a:t> work</a:t>
            </a:r>
            <a:r>
              <a:rPr lang="en-GB" dirty="0" smtClean="0"/>
              <a:t>-related quality of life we will look</a:t>
            </a:r>
            <a:r>
              <a:rPr lang="en-GB" baseline="0" dirty="0" smtClean="0"/>
              <a:t> into existing evidence and extract how other researchers measured work-related quality of life in adult social care and other similar professions such as health care professionals working in community setting. We will also directly talk to those working in adult social care either as frontline care staff or as managers to understand what is important to them when it comes to their work. We will also engage with policymakers and other key stakeholders to understand how our findings can be used in the sector but also to understand what aspects of work-related quality of life could be addressed by different policies. </a:t>
            </a:r>
          </a:p>
          <a:p>
            <a:endParaRPr lang="en-GB" baseline="0" dirty="0" smtClean="0"/>
          </a:p>
          <a:p>
            <a:r>
              <a:rPr lang="en-GB" baseline="0" dirty="0" smtClean="0"/>
              <a:t>We will then bring together all what we have learned and come up with different aspects of work-related quality of life and ask everyone who took part in our research to order these aspects from most to least important and whether there is anything that we are missing. </a:t>
            </a:r>
            <a:endParaRPr lang="en-GB" dirty="0"/>
          </a:p>
        </p:txBody>
      </p:sp>
      <p:sp>
        <p:nvSpPr>
          <p:cNvPr id="4" name="Slide Number Placeholder 3"/>
          <p:cNvSpPr>
            <a:spLocks noGrp="1"/>
          </p:cNvSpPr>
          <p:nvPr>
            <p:ph type="sldNum" sz="quarter" idx="10"/>
          </p:nvPr>
        </p:nvSpPr>
        <p:spPr/>
        <p:txBody>
          <a:bodyPr/>
          <a:lstStyle/>
          <a:p>
            <a:fld id="{2C219C48-67F0-4CA6-9AD8-D8A8AF2AE938}" type="slidenum">
              <a:rPr lang="en-GB" smtClean="0"/>
              <a:t>3</a:t>
            </a:fld>
            <a:endParaRPr lang="en-GB" dirty="0"/>
          </a:p>
        </p:txBody>
      </p:sp>
    </p:spTree>
    <p:extLst>
      <p:ext uri="{BB962C8B-B14F-4D97-AF65-F5344CB8AC3E}">
        <p14:creationId xmlns:p14="http://schemas.microsoft.com/office/powerpoint/2010/main" val="2149475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by the end of this project, we hope to have</a:t>
            </a:r>
            <a:r>
              <a:rPr lang="en-GB" baseline="0" dirty="0" smtClean="0"/>
              <a:t> a clear understanding of what are the key aspects of work-related quality of life. These can be used for further development of the scale depending on securing additional funding. </a:t>
            </a:r>
          </a:p>
          <a:p>
            <a:r>
              <a:rPr lang="en-GB" baseline="0" dirty="0" smtClean="0"/>
              <a:t>Short term we hope that our findings will contribute to wider debate around working conditions in social care and how we can improve them. </a:t>
            </a:r>
          </a:p>
        </p:txBody>
      </p:sp>
      <p:sp>
        <p:nvSpPr>
          <p:cNvPr id="4" name="Slide Number Placeholder 3"/>
          <p:cNvSpPr>
            <a:spLocks noGrp="1"/>
          </p:cNvSpPr>
          <p:nvPr>
            <p:ph type="sldNum" sz="quarter" idx="10"/>
          </p:nvPr>
        </p:nvSpPr>
        <p:spPr/>
        <p:txBody>
          <a:bodyPr/>
          <a:lstStyle/>
          <a:p>
            <a:fld id="{2C219C48-67F0-4CA6-9AD8-D8A8AF2AE938}" type="slidenum">
              <a:rPr lang="en-GB" smtClean="0"/>
              <a:t>4</a:t>
            </a:fld>
            <a:endParaRPr lang="en-GB" dirty="0"/>
          </a:p>
        </p:txBody>
      </p:sp>
    </p:spTree>
    <p:extLst>
      <p:ext uri="{BB962C8B-B14F-4D97-AF65-F5344CB8AC3E}">
        <p14:creationId xmlns:p14="http://schemas.microsoft.com/office/powerpoint/2010/main" val="2462820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Lastly,</a:t>
            </a:r>
            <a:r>
              <a:rPr lang="en-GB" baseline="0" dirty="0" smtClean="0"/>
              <a:t> I would like </a:t>
            </a:r>
            <a:r>
              <a:rPr lang="en-GB" dirty="0" smtClean="0"/>
              <a:t>to acknowledge the ASCOT-Staff team  - Professor Shereen Hussein who is a principal investigator on the project, Nadia Brookes who is a project manager, Sinead Plamer and Ann-Marie Towers who are both Co-Investigators on ASCOT-Staff. I</a:t>
            </a:r>
            <a:r>
              <a:rPr lang="en-GB" baseline="0" dirty="0" smtClean="0"/>
              <a:t> would like to also acknowledge our project partners and NIHR who funds this project. </a:t>
            </a:r>
            <a:endParaRPr lang="en-GB" dirty="0"/>
          </a:p>
        </p:txBody>
      </p:sp>
      <p:sp>
        <p:nvSpPr>
          <p:cNvPr id="4" name="Slide Number Placeholder 3"/>
          <p:cNvSpPr>
            <a:spLocks noGrp="1"/>
          </p:cNvSpPr>
          <p:nvPr>
            <p:ph type="sldNum" sz="quarter" idx="10"/>
          </p:nvPr>
        </p:nvSpPr>
        <p:spPr/>
        <p:txBody>
          <a:bodyPr/>
          <a:lstStyle/>
          <a:p>
            <a:fld id="{2C219C48-67F0-4CA6-9AD8-D8A8AF2AE938}" type="slidenum">
              <a:rPr lang="en-GB" smtClean="0"/>
              <a:t>5</a:t>
            </a:fld>
            <a:endParaRPr lang="en-GB" dirty="0"/>
          </a:p>
        </p:txBody>
      </p:sp>
    </p:spTree>
    <p:extLst>
      <p:ext uri="{BB962C8B-B14F-4D97-AF65-F5344CB8AC3E}">
        <p14:creationId xmlns:p14="http://schemas.microsoft.com/office/powerpoint/2010/main" val="3110692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 you very much for your attention and if you have any questions I am happy to answer them just</a:t>
            </a:r>
            <a:r>
              <a:rPr lang="en-GB" baseline="0" dirty="0" smtClean="0"/>
              <a:t> drop me an email. </a:t>
            </a:r>
            <a:endParaRPr lang="en-GB" dirty="0"/>
          </a:p>
        </p:txBody>
      </p:sp>
      <p:sp>
        <p:nvSpPr>
          <p:cNvPr id="4" name="Slide Number Placeholder 3"/>
          <p:cNvSpPr>
            <a:spLocks noGrp="1"/>
          </p:cNvSpPr>
          <p:nvPr>
            <p:ph type="sldNum" sz="quarter" idx="10"/>
          </p:nvPr>
        </p:nvSpPr>
        <p:spPr/>
        <p:txBody>
          <a:bodyPr/>
          <a:lstStyle/>
          <a:p>
            <a:fld id="{2C219C48-67F0-4CA6-9AD8-D8A8AF2AE938}" type="slidenum">
              <a:rPr lang="en-GB" smtClean="0"/>
              <a:t>6</a:t>
            </a:fld>
            <a:endParaRPr lang="en-GB" dirty="0"/>
          </a:p>
        </p:txBody>
      </p:sp>
    </p:spTree>
    <p:extLst>
      <p:ext uri="{BB962C8B-B14F-4D97-AF65-F5344CB8AC3E}">
        <p14:creationId xmlns:p14="http://schemas.microsoft.com/office/powerpoint/2010/main" val="4285296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0E9B2CA-3002-4118-919D-5E08A649A6FD}" type="datetimeFigureOut">
              <a:rPr lang="en-GB" smtClean="0"/>
              <a:t>22/01/2020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A957BD-86F7-4AC4-85EA-7D712E4A3914}" type="slidenum">
              <a:rPr lang="en-GB" smtClean="0"/>
              <a:t>‹#›</a:t>
            </a:fld>
            <a:endParaRPr lang="en-GB" dirty="0"/>
          </a:p>
        </p:txBody>
      </p:sp>
    </p:spTree>
    <p:extLst>
      <p:ext uri="{BB962C8B-B14F-4D97-AF65-F5344CB8AC3E}">
        <p14:creationId xmlns:p14="http://schemas.microsoft.com/office/powerpoint/2010/main" val="2347959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E9B2CA-3002-4118-919D-5E08A649A6FD}" type="datetimeFigureOut">
              <a:rPr lang="en-GB" smtClean="0"/>
              <a:t>22/01/2020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A957BD-86F7-4AC4-85EA-7D712E4A3914}" type="slidenum">
              <a:rPr lang="en-GB" smtClean="0"/>
              <a:t>‹#›</a:t>
            </a:fld>
            <a:endParaRPr lang="en-GB" dirty="0"/>
          </a:p>
        </p:txBody>
      </p:sp>
    </p:spTree>
    <p:extLst>
      <p:ext uri="{BB962C8B-B14F-4D97-AF65-F5344CB8AC3E}">
        <p14:creationId xmlns:p14="http://schemas.microsoft.com/office/powerpoint/2010/main" val="4233185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E9B2CA-3002-4118-919D-5E08A649A6FD}" type="datetimeFigureOut">
              <a:rPr lang="en-GB" smtClean="0"/>
              <a:t>22/01/2020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A957BD-86F7-4AC4-85EA-7D712E4A3914}" type="slidenum">
              <a:rPr lang="en-GB" smtClean="0"/>
              <a:t>‹#›</a:t>
            </a:fld>
            <a:endParaRPr lang="en-GB" dirty="0"/>
          </a:p>
        </p:txBody>
      </p:sp>
    </p:spTree>
    <p:extLst>
      <p:ext uri="{BB962C8B-B14F-4D97-AF65-F5344CB8AC3E}">
        <p14:creationId xmlns:p14="http://schemas.microsoft.com/office/powerpoint/2010/main" val="912803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E9B2CA-3002-4118-919D-5E08A649A6FD}" type="datetimeFigureOut">
              <a:rPr lang="en-GB" smtClean="0"/>
              <a:t>22/01/2020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A957BD-86F7-4AC4-85EA-7D712E4A3914}" type="slidenum">
              <a:rPr lang="en-GB" smtClean="0"/>
              <a:t>‹#›</a:t>
            </a:fld>
            <a:endParaRPr lang="en-GB" dirty="0"/>
          </a:p>
        </p:txBody>
      </p:sp>
    </p:spTree>
    <p:extLst>
      <p:ext uri="{BB962C8B-B14F-4D97-AF65-F5344CB8AC3E}">
        <p14:creationId xmlns:p14="http://schemas.microsoft.com/office/powerpoint/2010/main" val="1177962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0E9B2CA-3002-4118-919D-5E08A649A6FD}" type="datetimeFigureOut">
              <a:rPr lang="en-GB" smtClean="0"/>
              <a:t>22/01/2020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A957BD-86F7-4AC4-85EA-7D712E4A3914}" type="slidenum">
              <a:rPr lang="en-GB" smtClean="0"/>
              <a:t>‹#›</a:t>
            </a:fld>
            <a:endParaRPr lang="en-GB" dirty="0"/>
          </a:p>
        </p:txBody>
      </p:sp>
    </p:spTree>
    <p:extLst>
      <p:ext uri="{BB962C8B-B14F-4D97-AF65-F5344CB8AC3E}">
        <p14:creationId xmlns:p14="http://schemas.microsoft.com/office/powerpoint/2010/main" val="3433485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0E9B2CA-3002-4118-919D-5E08A649A6FD}" type="datetimeFigureOut">
              <a:rPr lang="en-GB" smtClean="0"/>
              <a:t>22/01/2020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EA957BD-86F7-4AC4-85EA-7D712E4A3914}" type="slidenum">
              <a:rPr lang="en-GB" smtClean="0"/>
              <a:t>‹#›</a:t>
            </a:fld>
            <a:endParaRPr lang="en-GB" dirty="0"/>
          </a:p>
        </p:txBody>
      </p:sp>
    </p:spTree>
    <p:extLst>
      <p:ext uri="{BB962C8B-B14F-4D97-AF65-F5344CB8AC3E}">
        <p14:creationId xmlns:p14="http://schemas.microsoft.com/office/powerpoint/2010/main" val="3116588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0E9B2CA-3002-4118-919D-5E08A649A6FD}" type="datetimeFigureOut">
              <a:rPr lang="en-GB" smtClean="0"/>
              <a:t>22/01/2020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EA957BD-86F7-4AC4-85EA-7D712E4A3914}" type="slidenum">
              <a:rPr lang="en-GB" smtClean="0"/>
              <a:t>‹#›</a:t>
            </a:fld>
            <a:endParaRPr lang="en-GB" dirty="0"/>
          </a:p>
        </p:txBody>
      </p:sp>
    </p:spTree>
    <p:extLst>
      <p:ext uri="{BB962C8B-B14F-4D97-AF65-F5344CB8AC3E}">
        <p14:creationId xmlns:p14="http://schemas.microsoft.com/office/powerpoint/2010/main" val="2395942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0E9B2CA-3002-4118-919D-5E08A649A6FD}" type="datetimeFigureOut">
              <a:rPr lang="en-GB" smtClean="0"/>
              <a:t>22/01/2020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EA957BD-86F7-4AC4-85EA-7D712E4A3914}" type="slidenum">
              <a:rPr lang="en-GB" smtClean="0"/>
              <a:t>‹#›</a:t>
            </a:fld>
            <a:endParaRPr lang="en-GB" dirty="0"/>
          </a:p>
        </p:txBody>
      </p:sp>
    </p:spTree>
    <p:extLst>
      <p:ext uri="{BB962C8B-B14F-4D97-AF65-F5344CB8AC3E}">
        <p14:creationId xmlns:p14="http://schemas.microsoft.com/office/powerpoint/2010/main" val="310653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E9B2CA-3002-4118-919D-5E08A649A6FD}" type="datetimeFigureOut">
              <a:rPr lang="en-GB" smtClean="0"/>
              <a:t>22/01/2020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EA957BD-86F7-4AC4-85EA-7D712E4A3914}" type="slidenum">
              <a:rPr lang="en-GB" smtClean="0"/>
              <a:t>‹#›</a:t>
            </a:fld>
            <a:endParaRPr lang="en-GB" dirty="0"/>
          </a:p>
        </p:txBody>
      </p:sp>
    </p:spTree>
    <p:extLst>
      <p:ext uri="{BB962C8B-B14F-4D97-AF65-F5344CB8AC3E}">
        <p14:creationId xmlns:p14="http://schemas.microsoft.com/office/powerpoint/2010/main" val="275781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E9B2CA-3002-4118-919D-5E08A649A6FD}" type="datetimeFigureOut">
              <a:rPr lang="en-GB" smtClean="0"/>
              <a:t>22/01/2020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EA957BD-86F7-4AC4-85EA-7D712E4A3914}" type="slidenum">
              <a:rPr lang="en-GB" smtClean="0"/>
              <a:t>‹#›</a:t>
            </a:fld>
            <a:endParaRPr lang="en-GB" dirty="0"/>
          </a:p>
        </p:txBody>
      </p:sp>
    </p:spTree>
    <p:extLst>
      <p:ext uri="{BB962C8B-B14F-4D97-AF65-F5344CB8AC3E}">
        <p14:creationId xmlns:p14="http://schemas.microsoft.com/office/powerpoint/2010/main" val="7968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E9B2CA-3002-4118-919D-5E08A649A6FD}" type="datetimeFigureOut">
              <a:rPr lang="en-GB" smtClean="0"/>
              <a:t>22/01/2020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EA957BD-86F7-4AC4-85EA-7D712E4A3914}" type="slidenum">
              <a:rPr lang="en-GB" smtClean="0"/>
              <a:t>‹#›</a:t>
            </a:fld>
            <a:endParaRPr lang="en-GB" dirty="0"/>
          </a:p>
        </p:txBody>
      </p:sp>
    </p:spTree>
    <p:extLst>
      <p:ext uri="{BB962C8B-B14F-4D97-AF65-F5344CB8AC3E}">
        <p14:creationId xmlns:p14="http://schemas.microsoft.com/office/powerpoint/2010/main" val="1760004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9B2CA-3002-4118-919D-5E08A649A6FD}" type="datetimeFigureOut">
              <a:rPr lang="en-GB" smtClean="0"/>
              <a:t>22/01/2020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A957BD-86F7-4AC4-85EA-7D712E4A3914}" type="slidenum">
              <a:rPr lang="en-GB" smtClean="0"/>
              <a:t>‹#›</a:t>
            </a:fld>
            <a:endParaRPr lang="en-GB" dirty="0"/>
          </a:p>
        </p:txBody>
      </p:sp>
    </p:spTree>
    <p:extLst>
      <p:ext uri="{BB962C8B-B14F-4D97-AF65-F5344CB8AC3E}">
        <p14:creationId xmlns:p14="http://schemas.microsoft.com/office/powerpoint/2010/main" val="1984896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6.jfif"/><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eg"/><Relationship Id="rId7"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jpe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hyperlink" Target="https://www.pssru.ac.uk/ascotforstaff/homepage/" TargetMode="External"/><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nSpc>
                <a:spcPct val="100000"/>
              </a:lnSpc>
            </a:pPr>
            <a:r>
              <a:rPr lang="en-GB" sz="3100" b="1" dirty="0">
                <a:solidFill>
                  <a:schemeClr val="accent1">
                    <a:lumMod val="50000"/>
                  </a:schemeClr>
                </a:solidFill>
                <a:latin typeface="Helvetica" panose="020B0604020202020204" pitchFamily="34" charset="0"/>
                <a:cs typeface="Helvetica" panose="020B0604020202020204" pitchFamily="34" charset="0"/>
              </a:rPr>
              <a:t>Developing a scale of work-related quality of life for adult social care staff (ASCOT-STAFF): Phase </a:t>
            </a:r>
            <a:r>
              <a:rPr lang="en-GB" sz="3100" b="1" dirty="0" smtClean="0">
                <a:solidFill>
                  <a:schemeClr val="accent1">
                    <a:lumMod val="50000"/>
                  </a:schemeClr>
                </a:solidFill>
                <a:latin typeface="Helvetica" panose="020B0604020202020204" pitchFamily="34" charset="0"/>
                <a:cs typeface="Helvetica" panose="020B0604020202020204" pitchFamily="34" charset="0"/>
              </a:rPr>
              <a:t>One</a:t>
            </a:r>
            <a:br>
              <a:rPr lang="en-GB" sz="3100" b="1" dirty="0" smtClean="0">
                <a:solidFill>
                  <a:schemeClr val="accent1">
                    <a:lumMod val="50000"/>
                  </a:schemeClr>
                </a:solidFill>
                <a:latin typeface="Helvetica" panose="020B0604020202020204" pitchFamily="34" charset="0"/>
                <a:cs typeface="Helvetica" panose="020B0604020202020204" pitchFamily="34" charset="0"/>
              </a:rPr>
            </a:br>
            <a:r>
              <a:rPr lang="en-GB" sz="3200" dirty="0">
                <a:latin typeface="Helvetica" panose="020B0604020202020204" pitchFamily="34" charset="0"/>
                <a:cs typeface="Helvetica" panose="020B0604020202020204" pitchFamily="34" charset="0"/>
              </a:rPr>
              <a:t/>
            </a:r>
            <a:br>
              <a:rPr lang="en-GB" sz="3200" dirty="0">
                <a:latin typeface="Helvetica" panose="020B0604020202020204" pitchFamily="34" charset="0"/>
                <a:cs typeface="Helvetica" panose="020B0604020202020204" pitchFamily="34" charset="0"/>
              </a:rPr>
            </a:br>
            <a:r>
              <a:rPr lang="en-GB" sz="3100" b="1" dirty="0" smtClean="0">
                <a:latin typeface="Helvetica" panose="020B0604020202020204" pitchFamily="34" charset="0"/>
                <a:cs typeface="Helvetica" panose="020B0604020202020204" pitchFamily="34" charset="0"/>
              </a:rPr>
              <a:t>CHSS-PSSRU Seminar UKHCA</a:t>
            </a:r>
            <a:endParaRPr lang="en-GB" sz="3100" b="1" dirty="0">
              <a:latin typeface="Helvetica" panose="020B0604020202020204" pitchFamily="34" charset="0"/>
              <a:cs typeface="Helvetica" panose="020B0604020202020204" pitchFamily="34" charset="0"/>
            </a:endParaRPr>
          </a:p>
        </p:txBody>
      </p:sp>
      <p:sp>
        <p:nvSpPr>
          <p:cNvPr id="3" name="Subtitle 2"/>
          <p:cNvSpPr>
            <a:spLocks noGrp="1"/>
          </p:cNvSpPr>
          <p:nvPr>
            <p:ph type="subTitle" idx="1"/>
          </p:nvPr>
        </p:nvSpPr>
        <p:spPr>
          <a:xfrm>
            <a:off x="1582189" y="4175616"/>
            <a:ext cx="9144000" cy="1655762"/>
          </a:xfrm>
        </p:spPr>
        <p:txBody>
          <a:bodyPr/>
          <a:lstStyle/>
          <a:p>
            <a:r>
              <a:rPr lang="en-GB" dirty="0" smtClean="0">
                <a:latin typeface="Helvetica" panose="020B0604020202020204" pitchFamily="34" charset="0"/>
                <a:cs typeface="Helvetica" panose="020B0604020202020204" pitchFamily="34" charset="0"/>
              </a:rPr>
              <a:t>Wednesday, 22</a:t>
            </a:r>
            <a:r>
              <a:rPr lang="en-GB" baseline="30000" dirty="0" smtClean="0">
                <a:latin typeface="Helvetica" panose="020B0604020202020204" pitchFamily="34" charset="0"/>
                <a:cs typeface="Helvetica" panose="020B0604020202020204" pitchFamily="34" charset="0"/>
              </a:rPr>
              <a:t>nd</a:t>
            </a:r>
            <a:r>
              <a:rPr lang="en-GB" dirty="0" smtClean="0">
                <a:latin typeface="Helvetica" panose="020B0604020202020204" pitchFamily="34" charset="0"/>
                <a:cs typeface="Helvetica" panose="020B0604020202020204" pitchFamily="34" charset="0"/>
              </a:rPr>
              <a:t> January 2020</a:t>
            </a:r>
          </a:p>
          <a:p>
            <a:endParaRPr lang="en-GB" dirty="0">
              <a:latin typeface="Helvetica" panose="020B0604020202020204" pitchFamily="34" charset="0"/>
              <a:cs typeface="Helvetica" panose="020B0604020202020204" pitchFamily="34" charset="0"/>
            </a:endParaRPr>
          </a:p>
          <a:p>
            <a:r>
              <a:rPr lang="en-GB" dirty="0" smtClean="0">
                <a:latin typeface="Helvetica" panose="020B0604020202020204" pitchFamily="34" charset="0"/>
                <a:cs typeface="Helvetica" panose="020B0604020202020204" pitchFamily="34" charset="0"/>
              </a:rPr>
              <a:t>Dr Barbora Silarova on behalf of the ASCOT-Staff team</a:t>
            </a: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466" y="326948"/>
            <a:ext cx="957440" cy="536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38026" y="190476"/>
            <a:ext cx="2232248" cy="8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436951" y="6301008"/>
            <a:ext cx="1944217" cy="369332"/>
          </a:xfrm>
          <a:prstGeom prst="rect">
            <a:avLst/>
          </a:prstGeom>
          <a:noFill/>
        </p:spPr>
        <p:txBody>
          <a:bodyPr wrap="square" rtlCol="0">
            <a:spAutoFit/>
          </a:bodyPr>
          <a:lstStyle/>
          <a:p>
            <a:pPr algn="ctr"/>
            <a:r>
              <a:rPr lang="en-GB" b="1" dirty="0" smtClean="0">
                <a:solidFill>
                  <a:schemeClr val="accent1">
                    <a:lumMod val="50000"/>
                  </a:schemeClr>
                </a:solidFill>
              </a:rPr>
              <a:t>www.pssru.ac.uk</a:t>
            </a:r>
            <a:endParaRPr lang="en-GB" b="1" dirty="0">
              <a:solidFill>
                <a:schemeClr val="accent1">
                  <a:lumMod val="50000"/>
                </a:schemeClr>
              </a:solidFill>
            </a:endParaRPr>
          </a:p>
        </p:txBody>
      </p:sp>
      <p:sp>
        <p:nvSpPr>
          <p:cNvPr id="8" name="Rectangle 7"/>
          <p:cNvSpPr/>
          <p:nvPr/>
        </p:nvSpPr>
        <p:spPr>
          <a:xfrm>
            <a:off x="10361451" y="6301008"/>
            <a:ext cx="1736373" cy="369332"/>
          </a:xfrm>
          <a:prstGeom prst="rect">
            <a:avLst/>
          </a:prstGeom>
        </p:spPr>
        <p:txBody>
          <a:bodyPr wrap="none">
            <a:spAutoFit/>
          </a:bodyPr>
          <a:lstStyle/>
          <a:p>
            <a:r>
              <a:rPr lang="en-GB" b="1" dirty="0" smtClean="0">
                <a:solidFill>
                  <a:schemeClr val="accent1">
                    <a:lumMod val="50000"/>
                  </a:schemeClr>
                </a:solidFill>
                <a:latin typeface="Helvetica" panose="020B0604020202020204" pitchFamily="34" charset="0"/>
                <a:ea typeface="Calibri" panose="020F0502020204030204" pitchFamily="34" charset="0"/>
                <a:cs typeface="Helvetica" panose="020B0604020202020204" pitchFamily="34" charset="0"/>
              </a:rPr>
              <a:t>#</a:t>
            </a:r>
            <a:r>
              <a:rPr lang="en-GB" b="1" dirty="0" smtClean="0">
                <a:solidFill>
                  <a:schemeClr val="accent1">
                    <a:lumMod val="50000"/>
                  </a:schemeClr>
                </a:solidFill>
                <a:latin typeface="Helvetica" panose="020B0604020202020204" pitchFamily="34" charset="0"/>
                <a:ea typeface="Calibri" panose="020F0502020204030204" pitchFamily="34" charset="0"/>
                <a:cs typeface="Helvetica" panose="020B0604020202020204" pitchFamily="34" charset="0"/>
              </a:rPr>
              <a:t>ASCOT_staff</a:t>
            </a:r>
            <a:endParaRPr lang="en-GB" b="1" dirty="0">
              <a:solidFill>
                <a:schemeClr val="accent1">
                  <a:lumMod val="50000"/>
                </a:schemeClr>
              </a:solidFill>
              <a:latin typeface="Helvetica" panose="020B0604020202020204" pitchFamily="34" charset="0"/>
              <a:cs typeface="Helvetica" panose="020B0604020202020204"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828" y="6044852"/>
            <a:ext cx="1330583" cy="62548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81411" y="313850"/>
            <a:ext cx="2504750" cy="523663"/>
          </a:xfrm>
          <a:prstGeom prst="rect">
            <a:avLst/>
          </a:prstGeom>
        </p:spPr>
      </p:pic>
    </p:spTree>
    <p:extLst>
      <p:ext uri="{BB962C8B-B14F-4D97-AF65-F5344CB8AC3E}">
        <p14:creationId xmlns:p14="http://schemas.microsoft.com/office/powerpoint/2010/main" val="2243413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698" y="423314"/>
            <a:ext cx="10515600" cy="1325563"/>
          </a:xfrm>
        </p:spPr>
        <p:txBody>
          <a:bodyPr>
            <a:normAutofit/>
          </a:bodyPr>
          <a:lstStyle/>
          <a:p>
            <a:r>
              <a:rPr lang="en-GB" sz="2800" b="1" dirty="0" smtClean="0">
                <a:solidFill>
                  <a:schemeClr val="accent1">
                    <a:lumMod val="50000"/>
                  </a:schemeClr>
                </a:solidFill>
                <a:latin typeface="Helvetica" panose="020B0604020202020204" pitchFamily="34" charset="0"/>
                <a:cs typeface="Helvetica" panose="020B0604020202020204" pitchFamily="34" charset="0"/>
              </a:rPr>
              <a:t>Aim</a:t>
            </a:r>
            <a:r>
              <a:rPr lang="en-GB" sz="2800" dirty="0">
                <a:solidFill>
                  <a:schemeClr val="accent1">
                    <a:lumMod val="50000"/>
                  </a:schemeClr>
                </a:solidFill>
                <a:latin typeface="Helvetica" panose="020B0604020202020204" pitchFamily="34" charset="0"/>
                <a:cs typeface="Helvetica" panose="020B0604020202020204" pitchFamily="34" charset="0"/>
              </a:rPr>
              <a:t> </a:t>
            </a:r>
            <a:r>
              <a:rPr lang="en-GB" sz="2800" b="1" dirty="0" smtClean="0">
                <a:solidFill>
                  <a:schemeClr val="accent1">
                    <a:lumMod val="50000"/>
                  </a:schemeClr>
                </a:solidFill>
                <a:latin typeface="Helvetica" panose="020B0604020202020204" pitchFamily="34" charset="0"/>
                <a:cs typeface="Helvetica" panose="020B0604020202020204" pitchFamily="34" charset="0"/>
              </a:rPr>
              <a:t>of the project: ASCOT-Staff</a:t>
            </a:r>
            <a:endParaRPr lang="en-GB" sz="2800" b="1" dirty="0">
              <a:solidFill>
                <a:schemeClr val="accent1">
                  <a:lumMod val="50000"/>
                </a:schemeClr>
              </a:solidFill>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771698" y="1748877"/>
            <a:ext cx="10515600" cy="4351338"/>
          </a:xfrm>
        </p:spPr>
        <p:txBody>
          <a:bodyPr/>
          <a:lstStyle/>
          <a:p>
            <a:pPr marL="0" indent="0" algn="ctr">
              <a:buNone/>
            </a:pPr>
            <a:r>
              <a:rPr lang="en-GB" dirty="0" smtClean="0"/>
              <a:t>How </a:t>
            </a:r>
            <a:r>
              <a:rPr lang="en-GB" dirty="0"/>
              <a:t>working in social care has an impact on care workers’ lives</a:t>
            </a:r>
            <a:r>
              <a:rPr lang="en-GB" dirty="0" smtClean="0"/>
              <a:t>?</a:t>
            </a:r>
          </a:p>
          <a:p>
            <a:pPr marL="0" indent="0" algn="ctr">
              <a:buNone/>
            </a:pPr>
            <a:r>
              <a:rPr lang="en-GB" dirty="0" smtClean="0"/>
              <a:t>‘work-related quality of life (</a:t>
            </a:r>
            <a:r>
              <a:rPr lang="en-GB" dirty="0" smtClean="0"/>
              <a:t>WRQoL</a:t>
            </a:r>
            <a:r>
              <a:rPr lang="en-GB" dirty="0" smtClean="0"/>
              <a:t>)’</a:t>
            </a:r>
          </a:p>
          <a:p>
            <a:pPr marL="0" indent="0">
              <a:buNone/>
            </a:pPr>
            <a:endParaRPr lang="en-GB" dirty="0"/>
          </a:p>
          <a:p>
            <a:endParaRPr lang="en-GB" dirty="0"/>
          </a:p>
        </p:txBody>
      </p:sp>
      <p:pic>
        <p:nvPicPr>
          <p:cNvPr id="5" name="Picture 4"/>
          <p:cNvPicPr>
            <a:picLocks noChangeAspect="1"/>
          </p:cNvPicPr>
          <p:nvPr/>
        </p:nvPicPr>
        <p:blipFill>
          <a:blip r:embed="rId3"/>
          <a:stretch>
            <a:fillRect/>
          </a:stretch>
        </p:blipFill>
        <p:spPr>
          <a:xfrm>
            <a:off x="9245311" y="4053233"/>
            <a:ext cx="2143125" cy="2143125"/>
          </a:xfrm>
          <a:prstGeom prst="rect">
            <a:avLst/>
          </a:prstGeom>
        </p:spPr>
      </p:pic>
      <p:sp>
        <p:nvSpPr>
          <p:cNvPr id="6" name="Rectangle 5"/>
          <p:cNvSpPr/>
          <p:nvPr/>
        </p:nvSpPr>
        <p:spPr>
          <a:xfrm>
            <a:off x="922713" y="1584225"/>
            <a:ext cx="10465723" cy="149021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p:cNvSpPr/>
          <p:nvPr/>
        </p:nvSpPr>
        <p:spPr>
          <a:xfrm>
            <a:off x="1047966" y="3674363"/>
            <a:ext cx="2136371" cy="19285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WRQoL</a:t>
            </a:r>
            <a:endParaRPr lang="en-GB" b="1" dirty="0">
              <a:solidFill>
                <a:schemeClr val="tx1"/>
              </a:solidFill>
            </a:endParaRPr>
          </a:p>
        </p:txBody>
      </p:sp>
      <p:pic>
        <p:nvPicPr>
          <p:cNvPr id="9" name="Picture 8"/>
          <p:cNvPicPr>
            <a:picLocks noChangeAspect="1"/>
          </p:cNvPicPr>
          <p:nvPr/>
        </p:nvPicPr>
        <p:blipFill>
          <a:blip r:embed="rId4"/>
          <a:stretch>
            <a:fillRect/>
          </a:stretch>
        </p:blipFill>
        <p:spPr>
          <a:xfrm>
            <a:off x="3234906" y="3186923"/>
            <a:ext cx="1225002" cy="1225002"/>
          </a:xfrm>
          <a:prstGeom prst="rect">
            <a:avLst/>
          </a:prstGeom>
        </p:spPr>
      </p:pic>
      <p:pic>
        <p:nvPicPr>
          <p:cNvPr id="10" name="Picture 9"/>
          <p:cNvPicPr>
            <a:picLocks noChangeAspect="1"/>
          </p:cNvPicPr>
          <p:nvPr/>
        </p:nvPicPr>
        <p:blipFill>
          <a:blip r:embed="rId5"/>
          <a:stretch>
            <a:fillRect/>
          </a:stretch>
        </p:blipFill>
        <p:spPr>
          <a:xfrm>
            <a:off x="3847407" y="4723095"/>
            <a:ext cx="2687268" cy="1199673"/>
          </a:xfrm>
          <a:prstGeom prst="rect">
            <a:avLst/>
          </a:prstGeom>
        </p:spPr>
      </p:pic>
      <p:pic>
        <p:nvPicPr>
          <p:cNvPr id="12" name="Picture 11"/>
          <p:cNvPicPr>
            <a:picLocks noChangeAspect="1"/>
          </p:cNvPicPr>
          <p:nvPr/>
        </p:nvPicPr>
        <p:blipFill>
          <a:blip r:embed="rId6"/>
          <a:stretch>
            <a:fillRect/>
          </a:stretch>
        </p:blipFill>
        <p:spPr>
          <a:xfrm>
            <a:off x="2011679" y="5824191"/>
            <a:ext cx="1734589" cy="912058"/>
          </a:xfrm>
          <a:prstGeom prst="rect">
            <a:avLst/>
          </a:prstGeom>
        </p:spPr>
      </p:pic>
    </p:spTree>
    <p:extLst>
      <p:ext uri="{BB962C8B-B14F-4D97-AF65-F5344CB8AC3E}">
        <p14:creationId xmlns:p14="http://schemas.microsoft.com/office/powerpoint/2010/main" val="3801882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487560"/>
            <a:ext cx="10515600" cy="975216"/>
          </a:xfrm>
        </p:spPr>
        <p:txBody>
          <a:bodyPr>
            <a:normAutofit/>
          </a:bodyPr>
          <a:lstStyle/>
          <a:p>
            <a:r>
              <a:rPr lang="en-GB" sz="2800" b="1" dirty="0" smtClean="0">
                <a:solidFill>
                  <a:schemeClr val="accent1">
                    <a:lumMod val="50000"/>
                  </a:schemeClr>
                </a:solidFill>
                <a:latin typeface="Helvetica" panose="020B0604020202020204" pitchFamily="34" charset="0"/>
                <a:cs typeface="Helvetica" panose="020B0604020202020204" pitchFamily="34" charset="0"/>
              </a:rPr>
              <a:t>Methods: ASCOT-Staff</a:t>
            </a:r>
            <a:br>
              <a:rPr lang="en-GB" sz="2800" b="1" dirty="0" smtClean="0">
                <a:solidFill>
                  <a:schemeClr val="accent1">
                    <a:lumMod val="50000"/>
                  </a:schemeClr>
                </a:solidFill>
                <a:latin typeface="Helvetica" panose="020B0604020202020204" pitchFamily="34" charset="0"/>
                <a:cs typeface="Helvetica" panose="020B0604020202020204" pitchFamily="34" charset="0"/>
              </a:rPr>
            </a:br>
            <a:endParaRPr lang="en-GB" sz="2800" b="1" dirty="0">
              <a:solidFill>
                <a:schemeClr val="accent1">
                  <a:lumMod val="50000"/>
                </a:schemeClr>
              </a:solidFill>
              <a:latin typeface="Helvetica" panose="020B0604020202020204" pitchFamily="34" charset="0"/>
              <a:cs typeface="Helvetica" panose="020B0604020202020204" pitchFamily="34" charset="0"/>
            </a:endParaRPr>
          </a:p>
        </p:txBody>
      </p:sp>
      <p:sp>
        <p:nvSpPr>
          <p:cNvPr id="4" name="Content Placeholder 3"/>
          <p:cNvSpPr>
            <a:spLocks noGrp="1"/>
          </p:cNvSpPr>
          <p:nvPr>
            <p:ph type="body" idx="1"/>
          </p:nvPr>
        </p:nvSpPr>
        <p:spPr>
          <a:xfrm>
            <a:off x="839787" y="1340341"/>
            <a:ext cx="5157787" cy="823912"/>
          </a:xfrm>
        </p:spPr>
        <p:txBody>
          <a:bodyPr/>
          <a:lstStyle/>
          <a:p>
            <a:r>
              <a:rPr lang="en-GB" dirty="0" smtClean="0"/>
              <a:t>Type of evidence</a:t>
            </a:r>
            <a:endParaRPr lang="en-GB" dirty="0"/>
          </a:p>
        </p:txBody>
      </p:sp>
      <p:sp>
        <p:nvSpPr>
          <p:cNvPr id="5" name="Content Placeholder 4"/>
          <p:cNvSpPr>
            <a:spLocks noGrp="1"/>
          </p:cNvSpPr>
          <p:nvPr>
            <p:ph sz="half" idx="2"/>
          </p:nvPr>
        </p:nvSpPr>
        <p:spPr/>
        <p:txBody>
          <a:bodyPr>
            <a:normAutofit/>
          </a:bodyPr>
          <a:lstStyle/>
          <a:p>
            <a:pPr marL="0" indent="0">
              <a:buNone/>
            </a:pPr>
            <a:r>
              <a:rPr lang="en-GB" sz="2400" dirty="0" smtClean="0">
                <a:latin typeface="Helvetica" panose="020B0604020202020204" pitchFamily="34" charset="0"/>
                <a:cs typeface="Helvetica" panose="020B0604020202020204" pitchFamily="34" charset="0"/>
              </a:rPr>
              <a:t>1. Scoping review</a:t>
            </a:r>
          </a:p>
          <a:p>
            <a:endParaRPr lang="en-GB" sz="2400" dirty="0" smtClean="0">
              <a:latin typeface="Helvetica" panose="020B0604020202020204" pitchFamily="34" charset="0"/>
              <a:cs typeface="Helvetica" panose="020B0604020202020204" pitchFamily="34" charset="0"/>
            </a:endParaRPr>
          </a:p>
          <a:p>
            <a:endParaRPr lang="en-GB" sz="2400" dirty="0" smtClean="0">
              <a:latin typeface="Helvetica" panose="020B0604020202020204" pitchFamily="34" charset="0"/>
              <a:cs typeface="Helvetica" panose="020B0604020202020204" pitchFamily="34" charset="0"/>
            </a:endParaRPr>
          </a:p>
          <a:p>
            <a:pPr marL="0" indent="0">
              <a:buNone/>
            </a:pPr>
            <a:r>
              <a:rPr lang="en-GB" sz="2400" dirty="0" smtClean="0">
                <a:latin typeface="Helvetica" panose="020B0604020202020204" pitchFamily="34" charset="0"/>
                <a:cs typeface="Helvetica" panose="020B0604020202020204" pitchFamily="34" charset="0"/>
              </a:rPr>
              <a:t>2. Group discussions and individual interviews</a:t>
            </a:r>
          </a:p>
          <a:p>
            <a:endParaRPr lang="en-GB" sz="2400" dirty="0" smtClean="0">
              <a:latin typeface="Helvetica" panose="020B0604020202020204" pitchFamily="34" charset="0"/>
              <a:cs typeface="Helvetica" panose="020B0604020202020204" pitchFamily="34" charset="0"/>
            </a:endParaRPr>
          </a:p>
          <a:p>
            <a:pPr marL="0" indent="0">
              <a:buNone/>
            </a:pPr>
            <a:r>
              <a:rPr lang="en-GB" sz="2400" dirty="0" smtClean="0">
                <a:latin typeface="Helvetica" panose="020B0604020202020204" pitchFamily="34" charset="0"/>
                <a:cs typeface="Helvetica" panose="020B0604020202020204" pitchFamily="34" charset="0"/>
              </a:rPr>
              <a:t>3. Survey</a:t>
            </a:r>
            <a:endParaRPr lang="en-GB" sz="2400" dirty="0">
              <a:latin typeface="Helvetica" panose="020B0604020202020204" pitchFamily="34" charset="0"/>
              <a:cs typeface="Helvetica" panose="020B0604020202020204" pitchFamily="34" charset="0"/>
            </a:endParaRPr>
          </a:p>
        </p:txBody>
      </p:sp>
      <p:pic>
        <p:nvPicPr>
          <p:cNvPr id="12" name="Content Placeholder 11"/>
          <p:cNvPicPr>
            <a:picLocks noGrp="1" noChangeAspect="1"/>
          </p:cNvPicPr>
          <p:nvPr>
            <p:ph sz="quarter" idx="4"/>
          </p:nvPr>
        </p:nvPicPr>
        <p:blipFill>
          <a:blip r:embed="rId3"/>
          <a:stretch>
            <a:fillRect/>
          </a:stretch>
        </p:blipFill>
        <p:spPr>
          <a:xfrm>
            <a:off x="6172199" y="3586879"/>
            <a:ext cx="1620173" cy="1219821"/>
          </a:xfrm>
          <a:prstGeom prst="rect">
            <a:avLst/>
          </a:prstGeom>
        </p:spPr>
      </p:pic>
      <p:pic>
        <p:nvPicPr>
          <p:cNvPr id="11" name="Picture 10"/>
          <p:cNvPicPr>
            <a:picLocks noChangeAspect="1"/>
          </p:cNvPicPr>
          <p:nvPr/>
        </p:nvPicPr>
        <p:blipFill>
          <a:blip r:embed="rId4"/>
          <a:stretch>
            <a:fillRect/>
          </a:stretch>
        </p:blipFill>
        <p:spPr>
          <a:xfrm>
            <a:off x="6172199" y="1958105"/>
            <a:ext cx="2117667" cy="1361357"/>
          </a:xfrm>
          <a:prstGeom prst="rect">
            <a:avLst/>
          </a:prstGeom>
        </p:spPr>
      </p:pic>
      <p:pic>
        <p:nvPicPr>
          <p:cNvPr id="13" name="Picture 12"/>
          <p:cNvPicPr>
            <a:picLocks noChangeAspect="1"/>
          </p:cNvPicPr>
          <p:nvPr/>
        </p:nvPicPr>
        <p:blipFill>
          <a:blip r:embed="rId5"/>
          <a:stretch>
            <a:fillRect/>
          </a:stretch>
        </p:blipFill>
        <p:spPr>
          <a:xfrm>
            <a:off x="8430225" y="3446232"/>
            <a:ext cx="1354776" cy="1360468"/>
          </a:xfrm>
          <a:prstGeom prst="rect">
            <a:avLst/>
          </a:prstGeom>
        </p:spPr>
      </p:pic>
      <p:pic>
        <p:nvPicPr>
          <p:cNvPr id="14" name="Picture 13"/>
          <p:cNvPicPr>
            <a:picLocks noChangeAspect="1"/>
          </p:cNvPicPr>
          <p:nvPr/>
        </p:nvPicPr>
        <p:blipFill>
          <a:blip r:embed="rId6"/>
          <a:stretch>
            <a:fillRect/>
          </a:stretch>
        </p:blipFill>
        <p:spPr>
          <a:xfrm>
            <a:off x="6172199" y="5285336"/>
            <a:ext cx="1766598" cy="1059959"/>
          </a:xfrm>
          <a:prstGeom prst="rect">
            <a:avLst/>
          </a:prstGeom>
        </p:spPr>
      </p:pic>
    </p:spTree>
    <p:extLst>
      <p:ext uri="{BB962C8B-B14F-4D97-AF65-F5344CB8AC3E}">
        <p14:creationId xmlns:p14="http://schemas.microsoft.com/office/powerpoint/2010/main" val="2263312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72249"/>
          </a:xfrm>
        </p:spPr>
        <p:txBody>
          <a:bodyPr>
            <a:normAutofit/>
          </a:bodyPr>
          <a:lstStyle/>
          <a:p>
            <a:r>
              <a:rPr lang="en-GB" sz="2800" b="1" dirty="0" smtClean="0">
                <a:solidFill>
                  <a:schemeClr val="accent1">
                    <a:lumMod val="50000"/>
                  </a:schemeClr>
                </a:solidFill>
                <a:latin typeface="Helvetica" panose="020B0604020202020204" pitchFamily="34" charset="0"/>
                <a:cs typeface="Helvetica" panose="020B0604020202020204" pitchFamily="34" charset="0"/>
              </a:rPr>
              <a:t>Dissemination, Outputs and Anticipated Impact</a:t>
            </a:r>
            <a:endParaRPr lang="en-GB" sz="2800" b="1" dirty="0">
              <a:solidFill>
                <a:schemeClr val="accent1">
                  <a:lumMod val="50000"/>
                </a:schemeClr>
              </a:solidFill>
              <a:latin typeface="Helvetica" panose="020B0604020202020204" pitchFamily="34" charset="0"/>
              <a:cs typeface="Helvetica" panose="020B0604020202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20070055"/>
              </p:ext>
            </p:extLst>
          </p:nvPr>
        </p:nvGraphicFramePr>
        <p:xfrm>
          <a:off x="2984269" y="1364769"/>
          <a:ext cx="5621477" cy="2037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Straight Connector 10"/>
          <p:cNvCxnSpPr/>
          <p:nvPr/>
        </p:nvCxnSpPr>
        <p:spPr>
          <a:xfrm>
            <a:off x="3117273" y="1358887"/>
            <a:ext cx="527026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117273" y="1191117"/>
            <a:ext cx="0" cy="3708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387542" y="1195785"/>
            <a:ext cx="0" cy="37086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304660" y="989555"/>
            <a:ext cx="3857105" cy="369332"/>
          </a:xfrm>
          <a:prstGeom prst="rect">
            <a:avLst/>
          </a:prstGeom>
          <a:noFill/>
        </p:spPr>
        <p:txBody>
          <a:bodyPr wrap="square" rtlCol="0">
            <a:spAutoFit/>
          </a:bodyPr>
          <a:lstStyle/>
          <a:p>
            <a:pPr algn="ctr"/>
            <a:r>
              <a:rPr lang="en-GB" b="1" dirty="0" smtClean="0">
                <a:solidFill>
                  <a:schemeClr val="accent1">
                    <a:lumMod val="50000"/>
                  </a:schemeClr>
                </a:solidFill>
                <a:latin typeface="Helvetica" panose="020B0604020202020204" pitchFamily="34" charset="0"/>
                <a:cs typeface="Helvetica" panose="020B0604020202020204" pitchFamily="34" charset="0"/>
              </a:rPr>
              <a:t>Questionnaire Development</a:t>
            </a:r>
            <a:endParaRPr lang="en-GB" b="1" dirty="0">
              <a:solidFill>
                <a:schemeClr val="accent1">
                  <a:lumMod val="50000"/>
                </a:schemeClr>
              </a:solidFill>
              <a:latin typeface="Helvetica" panose="020B0604020202020204" pitchFamily="34" charset="0"/>
              <a:cs typeface="Helvetica" panose="020B0604020202020204" pitchFamily="34" charset="0"/>
            </a:endParaRPr>
          </a:p>
        </p:txBody>
      </p:sp>
      <p:cxnSp>
        <p:nvCxnSpPr>
          <p:cNvPr id="16" name="Straight Connector 15"/>
          <p:cNvCxnSpPr/>
          <p:nvPr/>
        </p:nvCxnSpPr>
        <p:spPr>
          <a:xfrm>
            <a:off x="3142555" y="3533366"/>
            <a:ext cx="152919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142555" y="3347932"/>
            <a:ext cx="0" cy="37086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01595" y="3018156"/>
            <a:ext cx="1903271" cy="738664"/>
          </a:xfrm>
          <a:prstGeom prst="rect">
            <a:avLst/>
          </a:prstGeom>
          <a:noFill/>
        </p:spPr>
        <p:txBody>
          <a:bodyPr wrap="square" rtlCol="0">
            <a:spAutoFit/>
          </a:bodyPr>
          <a:lstStyle/>
          <a:p>
            <a:pPr algn="ctr"/>
            <a:r>
              <a:rPr lang="en-GB" sz="1400" b="1" dirty="0" smtClean="0">
                <a:solidFill>
                  <a:schemeClr val="accent1">
                    <a:lumMod val="50000"/>
                  </a:schemeClr>
                </a:solidFill>
                <a:latin typeface="Helvetica" panose="020B0604020202020204" pitchFamily="34" charset="0"/>
                <a:cs typeface="Helvetica" panose="020B0604020202020204" pitchFamily="34" charset="0"/>
              </a:rPr>
              <a:t>ASCOT-Staff project</a:t>
            </a:r>
          </a:p>
          <a:p>
            <a:pPr algn="ctr"/>
            <a:r>
              <a:rPr lang="en-GB" sz="1400" b="1" dirty="0" smtClean="0">
                <a:solidFill>
                  <a:schemeClr val="accent1">
                    <a:lumMod val="50000"/>
                  </a:schemeClr>
                </a:solidFill>
                <a:latin typeface="Helvetica" panose="020B0604020202020204" pitchFamily="34" charset="0"/>
                <a:cs typeface="Helvetica" panose="020B0604020202020204" pitchFamily="34" charset="0"/>
              </a:rPr>
              <a:t>2019-2021</a:t>
            </a:r>
          </a:p>
          <a:p>
            <a:endParaRPr lang="en-GB" sz="1400" b="1" dirty="0">
              <a:solidFill>
                <a:schemeClr val="accent1">
                  <a:lumMod val="50000"/>
                </a:schemeClr>
              </a:solidFill>
              <a:latin typeface="Helvetica" panose="020B0604020202020204" pitchFamily="34" charset="0"/>
              <a:cs typeface="Helvetica" panose="020B0604020202020204" pitchFamily="34" charset="0"/>
            </a:endParaRPr>
          </a:p>
        </p:txBody>
      </p:sp>
      <p:cxnSp>
        <p:nvCxnSpPr>
          <p:cNvPr id="29" name="Straight Connector 28"/>
          <p:cNvCxnSpPr/>
          <p:nvPr/>
        </p:nvCxnSpPr>
        <p:spPr>
          <a:xfrm>
            <a:off x="4680065" y="3347932"/>
            <a:ext cx="0" cy="3708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695652" y="3533366"/>
            <a:ext cx="3755967" cy="0"/>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320489" y="3082464"/>
            <a:ext cx="2319251" cy="307777"/>
          </a:xfrm>
          <a:prstGeom prst="rect">
            <a:avLst/>
          </a:prstGeom>
          <a:noFill/>
        </p:spPr>
        <p:txBody>
          <a:bodyPr wrap="square" rtlCol="0">
            <a:spAutoFit/>
          </a:bodyPr>
          <a:lstStyle/>
          <a:p>
            <a:r>
              <a:rPr lang="en-GB" sz="1400" b="1" dirty="0" smtClean="0">
                <a:solidFill>
                  <a:schemeClr val="accent1">
                    <a:lumMod val="50000"/>
                  </a:schemeClr>
                </a:solidFill>
                <a:latin typeface="Helvetica" panose="020B0604020202020204" pitchFamily="34" charset="0"/>
                <a:cs typeface="Helvetica" panose="020B0604020202020204" pitchFamily="34" charset="0"/>
              </a:rPr>
              <a:t>Long term plans</a:t>
            </a:r>
            <a:endParaRPr lang="en-GB" sz="1400" b="1" dirty="0">
              <a:solidFill>
                <a:schemeClr val="accent1">
                  <a:lumMod val="50000"/>
                </a:schemeClr>
              </a:solidFill>
              <a:latin typeface="Helvetica" panose="020B0604020202020204" pitchFamily="34" charset="0"/>
              <a:cs typeface="Helvetica" panose="020B0604020202020204" pitchFamily="34" charset="0"/>
            </a:endParaRPr>
          </a:p>
        </p:txBody>
      </p:sp>
      <p:pic>
        <p:nvPicPr>
          <p:cNvPr id="33" name="Picture 32"/>
          <p:cNvPicPr>
            <a:picLocks noChangeAspect="1"/>
          </p:cNvPicPr>
          <p:nvPr/>
        </p:nvPicPr>
        <p:blipFill>
          <a:blip r:embed="rId8"/>
          <a:stretch>
            <a:fillRect/>
          </a:stretch>
        </p:blipFill>
        <p:spPr>
          <a:xfrm>
            <a:off x="5941539" y="3718800"/>
            <a:ext cx="1464578" cy="1464578"/>
          </a:xfrm>
          <a:prstGeom prst="rect">
            <a:avLst/>
          </a:prstGeom>
        </p:spPr>
      </p:pic>
      <p:pic>
        <p:nvPicPr>
          <p:cNvPr id="34" name="Picture 33"/>
          <p:cNvPicPr>
            <a:picLocks noChangeAspect="1"/>
          </p:cNvPicPr>
          <p:nvPr/>
        </p:nvPicPr>
        <p:blipFill>
          <a:blip r:embed="rId9"/>
          <a:stretch>
            <a:fillRect/>
          </a:stretch>
        </p:blipFill>
        <p:spPr>
          <a:xfrm>
            <a:off x="2972434" y="4326026"/>
            <a:ext cx="2535099" cy="1388866"/>
          </a:xfrm>
          <a:prstGeom prst="rect">
            <a:avLst/>
          </a:prstGeom>
        </p:spPr>
      </p:pic>
      <p:pic>
        <p:nvPicPr>
          <p:cNvPr id="35" name="Picture 34"/>
          <p:cNvPicPr>
            <a:picLocks noChangeAspect="1"/>
          </p:cNvPicPr>
          <p:nvPr/>
        </p:nvPicPr>
        <p:blipFill>
          <a:blip r:embed="rId10"/>
          <a:stretch>
            <a:fillRect/>
          </a:stretch>
        </p:blipFill>
        <p:spPr>
          <a:xfrm>
            <a:off x="5507533" y="5510773"/>
            <a:ext cx="2132207" cy="793783"/>
          </a:xfrm>
          <a:prstGeom prst="rect">
            <a:avLst/>
          </a:prstGeom>
        </p:spPr>
      </p:pic>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45146" y="3690398"/>
            <a:ext cx="2594919" cy="2868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6" name="TextBox 45"/>
          <p:cNvSpPr txBox="1"/>
          <p:nvPr/>
        </p:nvSpPr>
        <p:spPr>
          <a:xfrm>
            <a:off x="532715" y="2115907"/>
            <a:ext cx="2468880" cy="369332"/>
          </a:xfrm>
          <a:prstGeom prst="rect">
            <a:avLst/>
          </a:prstGeom>
          <a:noFill/>
        </p:spPr>
        <p:txBody>
          <a:bodyPr wrap="square" rtlCol="0">
            <a:spAutoFit/>
          </a:bodyPr>
          <a:lstStyle/>
          <a:p>
            <a:r>
              <a:rPr lang="en-GB" b="1" dirty="0" smtClean="0">
                <a:solidFill>
                  <a:srgbClr val="92D050"/>
                </a:solidFill>
                <a:latin typeface="Helvetica" panose="020B0604020202020204" pitchFamily="34" charset="0"/>
                <a:cs typeface="Helvetica" panose="020B0604020202020204" pitchFamily="34" charset="0"/>
              </a:rPr>
              <a:t>Long term plans</a:t>
            </a:r>
            <a:endParaRPr lang="en-GB" b="1" dirty="0">
              <a:solidFill>
                <a:srgbClr val="92D050"/>
              </a:solidFill>
              <a:latin typeface="Helvetica" panose="020B0604020202020204" pitchFamily="34" charset="0"/>
              <a:cs typeface="Helvetica" panose="020B0604020202020204" pitchFamily="34" charset="0"/>
            </a:endParaRPr>
          </a:p>
        </p:txBody>
      </p:sp>
      <p:sp>
        <p:nvSpPr>
          <p:cNvPr id="47" name="TextBox 46"/>
          <p:cNvSpPr txBox="1"/>
          <p:nvPr/>
        </p:nvSpPr>
        <p:spPr>
          <a:xfrm>
            <a:off x="503554" y="4722588"/>
            <a:ext cx="2468880" cy="369332"/>
          </a:xfrm>
          <a:prstGeom prst="rect">
            <a:avLst/>
          </a:prstGeom>
          <a:noFill/>
        </p:spPr>
        <p:txBody>
          <a:bodyPr wrap="square" rtlCol="0">
            <a:spAutoFit/>
          </a:bodyPr>
          <a:lstStyle/>
          <a:p>
            <a:r>
              <a:rPr lang="en-GB" b="1" dirty="0" smtClean="0">
                <a:solidFill>
                  <a:schemeClr val="accent1">
                    <a:lumMod val="50000"/>
                  </a:schemeClr>
                </a:solidFill>
                <a:latin typeface="Helvetica" panose="020B0604020202020204" pitchFamily="34" charset="0"/>
                <a:cs typeface="Helvetica" panose="020B0604020202020204" pitchFamily="34" charset="0"/>
              </a:rPr>
              <a:t>Short term plans</a:t>
            </a:r>
            <a:endParaRPr lang="en-GB" b="1" dirty="0">
              <a:solidFill>
                <a:schemeClr val="accent1">
                  <a:lumMod val="50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69711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par>
                                <p:cTn id="11" presetID="16" presetClass="entr" presetSubtype="21"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inVertical)">
                                      <p:cBhvr>
                                        <p:cTn id="13" dur="500"/>
                                        <p:tgtEl>
                                          <p:spTgt spid="3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barn(inVertical)">
                                      <p:cBhvr>
                                        <p:cTn id="1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6846"/>
          </a:xfrm>
        </p:spPr>
        <p:txBody>
          <a:bodyPr>
            <a:normAutofit/>
          </a:bodyPr>
          <a:lstStyle/>
          <a:p>
            <a:r>
              <a:rPr lang="en-GB" sz="2800" b="1" dirty="0" smtClean="0">
                <a:solidFill>
                  <a:schemeClr val="accent1">
                    <a:lumMod val="50000"/>
                  </a:schemeClr>
                </a:solidFill>
                <a:latin typeface="Helvetica" panose="020B0604020202020204" pitchFamily="34" charset="0"/>
                <a:cs typeface="Helvetica" panose="020B0604020202020204" pitchFamily="34" charset="0"/>
              </a:rPr>
              <a:t>Acknowledgement</a:t>
            </a:r>
            <a:endParaRPr lang="en-GB" sz="2800" b="1" dirty="0">
              <a:solidFill>
                <a:schemeClr val="accent1">
                  <a:lumMod val="50000"/>
                </a:schemeClr>
              </a:solidFill>
              <a:latin typeface="Helvetica" panose="020B0604020202020204" pitchFamily="34" charset="0"/>
              <a:cs typeface="Helvetica" panose="020B0604020202020204" pitchFamily="34" charset="0"/>
            </a:endParaRPr>
          </a:p>
        </p:txBody>
      </p:sp>
      <p:pic>
        <p:nvPicPr>
          <p:cNvPr id="4" name="Content Placeholder 3" descr="U:\Staff Poster Photos\brookes-nadia.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39396" y="1299989"/>
            <a:ext cx="1296786" cy="17258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2319250" y="1660313"/>
            <a:ext cx="1903614" cy="646331"/>
          </a:xfrm>
          <a:prstGeom prst="rect">
            <a:avLst/>
          </a:prstGeom>
          <a:noFill/>
        </p:spPr>
        <p:txBody>
          <a:bodyPr wrap="square" rtlCol="0">
            <a:spAutoFit/>
          </a:bodyPr>
          <a:lstStyle/>
          <a:p>
            <a:r>
              <a:rPr lang="en-GB" b="1" dirty="0" smtClean="0">
                <a:latin typeface="Helvetica" panose="020B0604020202020204" pitchFamily="34" charset="0"/>
                <a:cs typeface="Helvetica" panose="020B0604020202020204" pitchFamily="34" charset="0"/>
              </a:rPr>
              <a:t>Nadia Brookes</a:t>
            </a:r>
          </a:p>
          <a:p>
            <a:r>
              <a:rPr lang="en-GB" dirty="0" smtClean="0">
                <a:latin typeface="Helvetica" panose="020B0604020202020204" pitchFamily="34" charset="0"/>
                <a:cs typeface="Helvetica" panose="020B0604020202020204" pitchFamily="34" charset="0"/>
              </a:rPr>
              <a:t>Project Manager</a:t>
            </a:r>
            <a:endParaRPr lang="en-GB" dirty="0">
              <a:latin typeface="Helvetica" panose="020B0604020202020204" pitchFamily="34" charset="0"/>
              <a:cs typeface="Helvetica" panose="020B0604020202020204" pitchFamily="34" charset="0"/>
            </a:endParaRPr>
          </a:p>
        </p:txBody>
      </p:sp>
      <p:pic>
        <p:nvPicPr>
          <p:cNvPr id="6" name="Picture 5" descr="Image result for SHEREEN HUSSEI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396" y="3463391"/>
            <a:ext cx="1296000" cy="13936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2319250" y="3597073"/>
            <a:ext cx="3330634" cy="646331"/>
          </a:xfrm>
          <a:prstGeom prst="rect">
            <a:avLst/>
          </a:prstGeom>
          <a:noFill/>
        </p:spPr>
        <p:txBody>
          <a:bodyPr wrap="square" rtlCol="0">
            <a:spAutoFit/>
          </a:bodyPr>
          <a:lstStyle/>
          <a:p>
            <a:r>
              <a:rPr lang="en-GB" b="1" dirty="0" smtClean="0">
                <a:latin typeface="Helvetica" panose="020B0604020202020204" pitchFamily="34" charset="0"/>
                <a:cs typeface="Helvetica" panose="020B0604020202020204" pitchFamily="34" charset="0"/>
              </a:rPr>
              <a:t>Professor </a:t>
            </a:r>
            <a:r>
              <a:rPr lang="en-GB" b="1" dirty="0" smtClean="0">
                <a:latin typeface="Helvetica" panose="020B0604020202020204" pitchFamily="34" charset="0"/>
                <a:cs typeface="Helvetica" panose="020B0604020202020204" pitchFamily="34" charset="0"/>
              </a:rPr>
              <a:t>Shereen</a:t>
            </a:r>
            <a:r>
              <a:rPr lang="en-GB" b="1" dirty="0" smtClean="0">
                <a:latin typeface="Helvetica" panose="020B0604020202020204" pitchFamily="34" charset="0"/>
                <a:cs typeface="Helvetica" panose="020B0604020202020204" pitchFamily="34" charset="0"/>
              </a:rPr>
              <a:t> Hussein </a:t>
            </a:r>
          </a:p>
          <a:p>
            <a:r>
              <a:rPr lang="en-GB" dirty="0" smtClean="0">
                <a:latin typeface="Helvetica" panose="020B0604020202020204" pitchFamily="34" charset="0"/>
                <a:cs typeface="Helvetica" panose="020B0604020202020204" pitchFamily="34" charset="0"/>
              </a:rPr>
              <a:t>Principal Investigator</a:t>
            </a:r>
          </a:p>
        </p:txBody>
      </p:sp>
      <p:pic>
        <p:nvPicPr>
          <p:cNvPr id="8" name="Picture 7"/>
          <p:cNvPicPr>
            <a:picLocks noChangeAspect="1"/>
          </p:cNvPicPr>
          <p:nvPr/>
        </p:nvPicPr>
        <p:blipFill>
          <a:blip r:embed="rId5"/>
          <a:stretch>
            <a:fillRect/>
          </a:stretch>
        </p:blipFill>
        <p:spPr>
          <a:xfrm>
            <a:off x="6658495" y="1276897"/>
            <a:ext cx="1150937" cy="172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U:\Staff Poster Photos\towers-ann-marie.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58495" y="3350869"/>
            <a:ext cx="1230282" cy="1603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8154786" y="1660313"/>
            <a:ext cx="1903614" cy="923330"/>
          </a:xfrm>
          <a:prstGeom prst="rect">
            <a:avLst/>
          </a:prstGeom>
          <a:noFill/>
        </p:spPr>
        <p:txBody>
          <a:bodyPr wrap="square" rtlCol="0">
            <a:spAutoFit/>
          </a:bodyPr>
          <a:lstStyle/>
          <a:p>
            <a:r>
              <a:rPr lang="en-GB" b="1" dirty="0" smtClean="0"/>
              <a:t>Sinead Palmer</a:t>
            </a:r>
          </a:p>
          <a:p>
            <a:pPr lvl="0"/>
            <a:r>
              <a:rPr lang="en-GB" dirty="0">
                <a:solidFill>
                  <a:prstClr val="black"/>
                </a:solidFill>
              </a:rPr>
              <a:t>Co-Investigator</a:t>
            </a:r>
          </a:p>
          <a:p>
            <a:endParaRPr lang="en-GB" b="1" dirty="0" smtClean="0"/>
          </a:p>
        </p:txBody>
      </p:sp>
      <p:sp>
        <p:nvSpPr>
          <p:cNvPr id="11" name="TextBox 10"/>
          <p:cNvSpPr txBox="1"/>
          <p:nvPr/>
        </p:nvSpPr>
        <p:spPr>
          <a:xfrm>
            <a:off x="8024552" y="3597072"/>
            <a:ext cx="2033848" cy="646331"/>
          </a:xfrm>
          <a:prstGeom prst="rect">
            <a:avLst/>
          </a:prstGeom>
          <a:noFill/>
        </p:spPr>
        <p:txBody>
          <a:bodyPr wrap="square" rtlCol="0">
            <a:spAutoFit/>
          </a:bodyPr>
          <a:lstStyle/>
          <a:p>
            <a:r>
              <a:rPr lang="en-GB" b="1" dirty="0" smtClean="0"/>
              <a:t>Ann-Marie Towers</a:t>
            </a:r>
          </a:p>
          <a:p>
            <a:r>
              <a:rPr lang="en-GB" dirty="0" smtClean="0"/>
              <a:t>Co-Investigator</a:t>
            </a: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3371" y="5647828"/>
            <a:ext cx="2504750" cy="523663"/>
          </a:xfrm>
          <a:prstGeom prst="rect">
            <a:avLst/>
          </a:prstGeom>
        </p:spPr>
      </p:pic>
      <p:pic>
        <p:nvPicPr>
          <p:cNvPr id="14" name="Picture 13"/>
          <p:cNvPicPr>
            <a:picLocks noChangeAspect="1"/>
          </p:cNvPicPr>
          <p:nvPr/>
        </p:nvPicPr>
        <p:blipFill>
          <a:blip r:embed="rId8"/>
          <a:stretch>
            <a:fillRect/>
          </a:stretch>
        </p:blipFill>
        <p:spPr>
          <a:xfrm>
            <a:off x="3163018" y="5541864"/>
            <a:ext cx="1643098" cy="796035"/>
          </a:xfrm>
          <a:prstGeom prst="rect">
            <a:avLst/>
          </a:prstGeom>
        </p:spPr>
      </p:pic>
      <p:pic>
        <p:nvPicPr>
          <p:cNvPr id="16" name="Picture 15"/>
          <p:cNvPicPr>
            <a:picLocks noChangeAspect="1"/>
          </p:cNvPicPr>
          <p:nvPr/>
        </p:nvPicPr>
        <p:blipFill>
          <a:blip r:embed="rId9"/>
          <a:stretch>
            <a:fillRect/>
          </a:stretch>
        </p:blipFill>
        <p:spPr>
          <a:xfrm>
            <a:off x="5328457" y="5541864"/>
            <a:ext cx="1460075" cy="809199"/>
          </a:xfrm>
          <a:prstGeom prst="rect">
            <a:avLst/>
          </a:prstGeom>
        </p:spPr>
      </p:pic>
      <p:pic>
        <p:nvPicPr>
          <p:cNvPr id="18" name="Picture 17"/>
          <p:cNvPicPr>
            <a:picLocks noChangeAspect="1"/>
          </p:cNvPicPr>
          <p:nvPr/>
        </p:nvPicPr>
        <p:blipFill>
          <a:blip r:embed="rId10"/>
          <a:stretch>
            <a:fillRect/>
          </a:stretch>
        </p:blipFill>
        <p:spPr>
          <a:xfrm>
            <a:off x="7398327" y="5597753"/>
            <a:ext cx="2147772" cy="583345"/>
          </a:xfrm>
          <a:prstGeom prst="rect">
            <a:avLst/>
          </a:prstGeom>
        </p:spPr>
      </p:pic>
      <p:pic>
        <p:nvPicPr>
          <p:cNvPr id="20" name="Picture 19"/>
          <p:cNvPicPr>
            <a:picLocks noChangeAspect="1"/>
          </p:cNvPicPr>
          <p:nvPr/>
        </p:nvPicPr>
        <p:blipFill>
          <a:blip r:embed="rId11"/>
          <a:stretch>
            <a:fillRect/>
          </a:stretch>
        </p:blipFill>
        <p:spPr>
          <a:xfrm>
            <a:off x="10278219" y="5541864"/>
            <a:ext cx="976780" cy="1007719"/>
          </a:xfrm>
          <a:prstGeom prst="rect">
            <a:avLst/>
          </a:prstGeom>
        </p:spPr>
      </p:pic>
    </p:spTree>
    <p:extLst>
      <p:ext uri="{BB962C8B-B14F-4D97-AF65-F5344CB8AC3E}">
        <p14:creationId xmlns:p14="http://schemas.microsoft.com/office/powerpoint/2010/main" val="2011920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4071" y="689957"/>
            <a:ext cx="11263745" cy="5109091"/>
          </a:xfrm>
          <a:prstGeom prst="rect">
            <a:avLst/>
          </a:prstGeom>
          <a:noFill/>
        </p:spPr>
        <p:txBody>
          <a:bodyPr wrap="square" rtlCol="0">
            <a:spAutoFit/>
          </a:bodyPr>
          <a:lstStyle/>
          <a:p>
            <a:r>
              <a:rPr lang="en-GB" sz="2000" b="1" dirty="0" smtClean="0">
                <a:solidFill>
                  <a:schemeClr val="accent1">
                    <a:lumMod val="50000"/>
                  </a:schemeClr>
                </a:solidFill>
                <a:latin typeface="Helvetica" panose="020B0604020202020204" pitchFamily="34" charset="0"/>
                <a:cs typeface="Helvetica" panose="020B0604020202020204" pitchFamily="34" charset="0"/>
              </a:rPr>
              <a:t>Contact details</a:t>
            </a:r>
          </a:p>
          <a:p>
            <a:r>
              <a:rPr lang="en-GB" dirty="0" smtClean="0">
                <a:latin typeface="Helvetica" panose="020B0604020202020204" pitchFamily="34" charset="0"/>
                <a:cs typeface="Helvetica" panose="020B0604020202020204" pitchFamily="34" charset="0"/>
              </a:rPr>
              <a:t>Barbora Silarova</a:t>
            </a:r>
          </a:p>
          <a:p>
            <a:r>
              <a:rPr lang="en-GB" dirty="0" smtClean="0">
                <a:latin typeface="Helvetica" panose="020B0604020202020204" pitchFamily="34" charset="0"/>
                <a:cs typeface="Helvetica" panose="020B0604020202020204" pitchFamily="34" charset="0"/>
              </a:rPr>
              <a:t>Personal Social Services Research Unit</a:t>
            </a:r>
          </a:p>
          <a:p>
            <a:r>
              <a:rPr lang="en-GB" dirty="0" smtClean="0">
                <a:latin typeface="Helvetica" panose="020B0604020202020204" pitchFamily="34" charset="0"/>
                <a:cs typeface="Helvetica" panose="020B0604020202020204" pitchFamily="34" charset="0"/>
              </a:rPr>
              <a:t>The University of Kent</a:t>
            </a:r>
          </a:p>
          <a:p>
            <a:r>
              <a:rPr lang="en-GB" dirty="0" smtClean="0">
                <a:latin typeface="Helvetica" panose="020B0604020202020204" pitchFamily="34" charset="0"/>
                <a:cs typeface="Helvetica" panose="020B0604020202020204" pitchFamily="34" charset="0"/>
              </a:rPr>
              <a:t>Cornwallis Central, Canterbury, Kent, CT2 7NF</a:t>
            </a:r>
          </a:p>
          <a:p>
            <a:endParaRPr lang="en-GB" dirty="0">
              <a:latin typeface="Helvetica" panose="020B0604020202020204" pitchFamily="34" charset="0"/>
              <a:cs typeface="Helvetica" panose="020B0604020202020204" pitchFamily="34" charset="0"/>
            </a:endParaRPr>
          </a:p>
          <a:p>
            <a:r>
              <a:rPr lang="fr-FR" b="1" dirty="0" smtClean="0">
                <a:solidFill>
                  <a:schemeClr val="accent1">
                    <a:lumMod val="50000"/>
                  </a:schemeClr>
                </a:solidFill>
                <a:latin typeface="Helvetica" panose="020B0604020202020204" pitchFamily="34" charset="0"/>
                <a:cs typeface="Helvetica" panose="020B0604020202020204" pitchFamily="34" charset="0"/>
              </a:rPr>
              <a:t>Email:</a:t>
            </a:r>
            <a:r>
              <a:rPr lang="fr-FR" b="1" dirty="0" smtClean="0">
                <a:latin typeface="Helvetica" panose="020B0604020202020204" pitchFamily="34" charset="0"/>
                <a:cs typeface="Helvetica" panose="020B0604020202020204" pitchFamily="34" charset="0"/>
              </a:rPr>
              <a:t> </a:t>
            </a:r>
            <a:r>
              <a:rPr lang="fr-FR" dirty="0" smtClean="0">
                <a:latin typeface="Helvetica" panose="020B0604020202020204" pitchFamily="34" charset="0"/>
                <a:cs typeface="Helvetica" panose="020B0604020202020204" pitchFamily="34" charset="0"/>
              </a:rPr>
              <a:t>b.silarova@kent.ac.uk</a:t>
            </a:r>
          </a:p>
          <a:p>
            <a:r>
              <a:rPr lang="fr-FR" b="1" dirty="0" smtClean="0">
                <a:solidFill>
                  <a:schemeClr val="accent1">
                    <a:lumMod val="50000"/>
                  </a:schemeClr>
                </a:solidFill>
                <a:latin typeface="Helvetica" panose="020B0604020202020204" pitchFamily="34" charset="0"/>
                <a:cs typeface="Helvetica" panose="020B0604020202020204" pitchFamily="34" charset="0"/>
              </a:rPr>
              <a:t>Phone: </a:t>
            </a:r>
            <a:r>
              <a:rPr lang="fr-FR" dirty="0" smtClean="0">
                <a:latin typeface="Helvetica" panose="020B0604020202020204" pitchFamily="34" charset="0"/>
                <a:cs typeface="Helvetica" panose="020B0604020202020204" pitchFamily="34" charset="0"/>
              </a:rPr>
              <a:t>+44 (0) 1227 816166</a:t>
            </a:r>
          </a:p>
          <a:p>
            <a:endParaRPr lang="fr-FR" dirty="0">
              <a:latin typeface="Helvetica" panose="020B0604020202020204" pitchFamily="34" charset="0"/>
              <a:cs typeface="Helvetica" panose="020B0604020202020204" pitchFamily="34" charset="0"/>
            </a:endParaRPr>
          </a:p>
          <a:p>
            <a:endParaRPr lang="fr-FR" dirty="0" smtClean="0">
              <a:latin typeface="Helvetica" panose="020B0604020202020204" pitchFamily="34" charset="0"/>
              <a:cs typeface="Helvetica" panose="020B0604020202020204" pitchFamily="34" charset="0"/>
            </a:endParaRPr>
          </a:p>
          <a:p>
            <a:r>
              <a:rPr lang="fr-FR" b="1" dirty="0" smtClean="0">
                <a:solidFill>
                  <a:schemeClr val="accent1">
                    <a:lumMod val="50000"/>
                  </a:schemeClr>
                </a:solidFill>
                <a:latin typeface="Helvetica" panose="020B0604020202020204" pitchFamily="34" charset="0"/>
                <a:cs typeface="Helvetica" panose="020B0604020202020204" pitchFamily="34" charset="0"/>
              </a:rPr>
              <a:t>Project </a:t>
            </a:r>
            <a:r>
              <a:rPr lang="fr-FR" b="1" dirty="0">
                <a:solidFill>
                  <a:schemeClr val="accent1">
                    <a:lumMod val="50000"/>
                  </a:schemeClr>
                </a:solidFill>
                <a:latin typeface="Helvetica" panose="020B0604020202020204" pitchFamily="34" charset="0"/>
                <a:cs typeface="Helvetica" panose="020B0604020202020204" pitchFamily="34" charset="0"/>
              </a:rPr>
              <a:t>W</a:t>
            </a:r>
            <a:r>
              <a:rPr lang="fr-FR" b="1" dirty="0" smtClean="0">
                <a:solidFill>
                  <a:schemeClr val="accent1">
                    <a:lumMod val="50000"/>
                  </a:schemeClr>
                </a:solidFill>
                <a:latin typeface="Helvetica" panose="020B0604020202020204" pitchFamily="34" charset="0"/>
                <a:cs typeface="Helvetica" panose="020B0604020202020204" pitchFamily="34" charset="0"/>
              </a:rPr>
              <a:t>ebsite</a:t>
            </a:r>
            <a:r>
              <a:rPr lang="fr-FR" b="1" dirty="0" smtClean="0">
                <a:solidFill>
                  <a:schemeClr val="accent1">
                    <a:lumMod val="50000"/>
                  </a:schemeClr>
                </a:solidFill>
                <a:latin typeface="Helvetica" panose="020B0604020202020204" pitchFamily="34" charset="0"/>
                <a:cs typeface="Helvetica" panose="020B0604020202020204" pitchFamily="34" charset="0"/>
              </a:rPr>
              <a:t>: </a:t>
            </a:r>
            <a:r>
              <a:rPr lang="fr-FR" dirty="0" smtClean="0">
                <a:latin typeface="Helvetica" panose="020B0604020202020204" pitchFamily="34" charset="0"/>
                <a:cs typeface="Helvetica" panose="020B0604020202020204" pitchFamily="34" charset="0"/>
                <a:hlinkClick r:id="rId3"/>
              </a:rPr>
              <a:t>https://www.pssru.ac.uk/ascotforstaff/homepage/</a:t>
            </a:r>
            <a:endParaRPr lang="fr-FR" dirty="0" smtClean="0">
              <a:latin typeface="Helvetica" panose="020B0604020202020204" pitchFamily="34" charset="0"/>
              <a:cs typeface="Helvetica" panose="020B0604020202020204" pitchFamily="34" charset="0"/>
            </a:endParaRPr>
          </a:p>
          <a:p>
            <a:endParaRPr lang="fr-FR" b="1" dirty="0" smtClean="0">
              <a:solidFill>
                <a:schemeClr val="accent1">
                  <a:lumMod val="50000"/>
                </a:schemeClr>
              </a:solidFill>
              <a:latin typeface="Helvetica" panose="020B0604020202020204" pitchFamily="34" charset="0"/>
              <a:cs typeface="Helvetica" panose="020B0604020202020204" pitchFamily="34" charset="0"/>
            </a:endParaRPr>
          </a:p>
          <a:p>
            <a:r>
              <a:rPr lang="fr-FR" b="1" dirty="0" smtClean="0">
                <a:solidFill>
                  <a:schemeClr val="accent1">
                    <a:lumMod val="50000"/>
                  </a:schemeClr>
                </a:solidFill>
                <a:latin typeface="Helvetica" panose="020B0604020202020204" pitchFamily="34" charset="0"/>
                <a:cs typeface="Helvetica" panose="020B0604020202020204" pitchFamily="34" charset="0"/>
              </a:rPr>
              <a:t>#</a:t>
            </a:r>
            <a:r>
              <a:rPr lang="fr-FR" b="1" dirty="0" smtClean="0">
                <a:solidFill>
                  <a:schemeClr val="accent1">
                    <a:lumMod val="50000"/>
                  </a:schemeClr>
                </a:solidFill>
                <a:latin typeface="Helvetica" panose="020B0604020202020204" pitchFamily="34" charset="0"/>
                <a:cs typeface="Helvetica" panose="020B0604020202020204" pitchFamily="34" charset="0"/>
              </a:rPr>
              <a:t>ASCOT_staff</a:t>
            </a:r>
            <a:endParaRPr lang="fr-FR" b="1" dirty="0" smtClean="0">
              <a:solidFill>
                <a:schemeClr val="accent1">
                  <a:lumMod val="50000"/>
                </a:schemeClr>
              </a:solidFill>
              <a:latin typeface="Helvetica" panose="020B0604020202020204" pitchFamily="34" charset="0"/>
              <a:cs typeface="Helvetica" panose="020B0604020202020204" pitchFamily="34" charset="0"/>
            </a:endParaRPr>
          </a:p>
          <a:p>
            <a:endParaRPr lang="fr-FR" dirty="0" smtClean="0">
              <a:latin typeface="Helvetica" panose="020B0604020202020204" pitchFamily="34" charset="0"/>
              <a:cs typeface="Helvetica" panose="020B0604020202020204" pitchFamily="34" charset="0"/>
            </a:endParaRPr>
          </a:p>
          <a:p>
            <a:endParaRPr lang="fr-FR" dirty="0" smtClean="0">
              <a:latin typeface="Helvetica" panose="020B0604020202020204" pitchFamily="34" charset="0"/>
              <a:cs typeface="Helvetica" panose="020B0604020202020204" pitchFamily="34" charset="0"/>
            </a:endParaRPr>
          </a:p>
          <a:p>
            <a:endParaRPr lang="fr-FR" dirty="0" smtClean="0">
              <a:latin typeface="Helvetica" panose="020B0604020202020204" pitchFamily="34" charset="0"/>
              <a:cs typeface="Helvetica" panose="020B0604020202020204" pitchFamily="34" charset="0"/>
            </a:endParaRPr>
          </a:p>
          <a:p>
            <a:endParaRPr lang="en-GB" dirty="0" smtClean="0">
              <a:latin typeface="Helvetica" panose="020B0604020202020204" pitchFamily="34" charset="0"/>
              <a:cs typeface="Helvetica" panose="020B0604020202020204" pitchFamily="34" charset="0"/>
            </a:endParaRPr>
          </a:p>
          <a:p>
            <a:endParaRPr lang="en-GB" dirty="0" smtClean="0"/>
          </a:p>
        </p:txBody>
      </p:sp>
      <p:pic>
        <p:nvPicPr>
          <p:cNvPr id="6" name="Picture 5"/>
          <p:cNvPicPr>
            <a:picLocks noChangeAspect="1"/>
          </p:cNvPicPr>
          <p:nvPr/>
        </p:nvPicPr>
        <p:blipFill>
          <a:blip r:embed="rId4"/>
          <a:stretch>
            <a:fillRect/>
          </a:stretch>
        </p:blipFill>
        <p:spPr>
          <a:xfrm>
            <a:off x="6260613" y="4783044"/>
            <a:ext cx="2990850" cy="152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a:stretch>
            <a:fillRect/>
          </a:stretch>
        </p:blipFill>
        <p:spPr>
          <a:xfrm>
            <a:off x="1253379" y="4529505"/>
            <a:ext cx="2419350" cy="1895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6"/>
          <a:stretch>
            <a:fillRect/>
          </a:stretch>
        </p:blipFill>
        <p:spPr>
          <a:xfrm>
            <a:off x="3793638" y="4715243"/>
            <a:ext cx="2466975" cy="1847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7"/>
          <a:stretch>
            <a:fillRect/>
          </a:stretch>
        </p:blipFill>
        <p:spPr>
          <a:xfrm>
            <a:off x="9339739" y="4486643"/>
            <a:ext cx="2209800" cy="2076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90265" y="689957"/>
            <a:ext cx="1876398" cy="882068"/>
          </a:xfrm>
          <a:prstGeom prst="rect">
            <a:avLst/>
          </a:prstGeom>
        </p:spPr>
      </p:pic>
    </p:spTree>
    <p:extLst>
      <p:ext uri="{BB962C8B-B14F-4D97-AF65-F5344CB8AC3E}">
        <p14:creationId xmlns:p14="http://schemas.microsoft.com/office/powerpoint/2010/main" val="20948017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TotalTime>
  <Words>801</Words>
  <Application>Microsoft Office PowerPoint</Application>
  <PresentationFormat>Widescreen</PresentationFormat>
  <Paragraphs>76</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Helvetica</vt:lpstr>
      <vt:lpstr>Office Theme</vt:lpstr>
      <vt:lpstr>Developing a scale of work-related quality of life for adult social care staff (ASCOT-STAFF): Phase One  CHSS-PSSRU Seminar UKHCA</vt:lpstr>
      <vt:lpstr>Aim of the project: ASCOT-Staff</vt:lpstr>
      <vt:lpstr>Methods: ASCOT-Staff </vt:lpstr>
      <vt:lpstr>Dissemination, Outputs and Anticipated Impact</vt:lpstr>
      <vt:lpstr>Acknowledgement</vt:lpstr>
      <vt:lpstr>PowerPoint Presentation</vt:lpstr>
    </vt:vector>
  </TitlesOfParts>
  <Company>University of Kent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 scale of work-related quality of life for adult social care staff (ASCOT-STAFF): Phase One</dc:title>
  <dc:creator>Barbora Silarova</dc:creator>
  <cp:lastModifiedBy>Barbora Silarova</cp:lastModifiedBy>
  <cp:revision>46</cp:revision>
  <dcterms:created xsi:type="dcterms:W3CDTF">2020-01-13T12:21:14Z</dcterms:created>
  <dcterms:modified xsi:type="dcterms:W3CDTF">2020-01-22T09:41:31Z</dcterms:modified>
</cp:coreProperties>
</file>